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9" r:id="rId3"/>
    <p:sldId id="285" r:id="rId4"/>
    <p:sldId id="280" r:id="rId5"/>
    <p:sldId id="288" r:id="rId6"/>
    <p:sldId id="275" r:id="rId7"/>
    <p:sldId id="287" r:id="rId8"/>
    <p:sldId id="292" r:id="rId9"/>
    <p:sldId id="293" r:id="rId10"/>
    <p:sldId id="294" r:id="rId11"/>
    <p:sldId id="295" r:id="rId12"/>
    <p:sldId id="296" r:id="rId13"/>
    <p:sldId id="283" r:id="rId14"/>
    <p:sldId id="279" r:id="rId15"/>
    <p:sldId id="289" r:id="rId16"/>
    <p:sldId id="278" r:id="rId17"/>
  </p:sldIdLst>
  <p:sldSz cx="9144000" cy="6858000" type="screen4x3"/>
  <p:notesSz cx="6794500" cy="9931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 Kloubova" initials="KK" lastIdx="1" clrIdx="0">
    <p:extLst>
      <p:ext uri="{19B8F6BF-5375-455C-9EA6-DF929625EA0E}">
        <p15:presenceInfo xmlns:p15="http://schemas.microsoft.com/office/powerpoint/2012/main" userId="Katerina Kloub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242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858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CBDD9-6EA0-4427-B89C-2AE92F28C39B}" type="datetimeFigureOut">
              <a:rPr lang="cs-CZ" smtClean="0"/>
              <a:t>20.03.2023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5F40-2A75-4DB3-9965-F38A35A9FD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18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49CA2-B16E-45C0-9649-4D0A262CEA89}" type="datetimeFigureOut">
              <a:rPr lang="cs-CZ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B00CD2-A487-4147-9A4C-9E6696C6D7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5572C-FCA6-40B7-97D4-B3EEB692296B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56663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00CD2-A487-4147-9A4C-9E6696C6D7AA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6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B00CD2-A487-4147-9A4C-9E6696C6D7AA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7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5572C-FCA6-40B7-97D4-B3EEB692296B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48443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5572C-FCA6-40B7-97D4-B3EEB692296B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55104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66F5-1382-4E6D-8CB6-5923299FC207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B718-7148-4791-96F6-7102464760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FF8-5758-4F4B-801A-D6660EB29CFA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A79C-6521-4EAE-9E01-5FCF3C93CB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019B-8D88-4F6F-909B-FDB04665984A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13A-A930-4204-B67D-512996A8BD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30F5-1C6A-4C92-886C-3EA60AF95CE8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389-E4A6-43FB-9917-EB2FEBAEAF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BC2D-DE94-4C4E-8572-EEC62032DD9D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CB7D-DB40-4206-ADE7-E2A4175199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1D9A-FEFF-4B3B-A287-B30693377024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F9CD-684F-4E47-9746-81D85CBE14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9E91-0FC6-4D3A-B3E9-5C56D50C340C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DBD4-1F4E-4611-8FC2-3E5F881EBB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83A7-E50E-4F1E-8B5E-8B6BF9F58A1A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2EED-7C60-4215-8B7E-C6443395DE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0BAB-1610-4A77-98A8-D5335CC00C4D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C5E9-1EDB-41DB-95BD-4A5A12EFF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757F-0681-4FAE-A688-15136A8ADD77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D90A-D424-4673-9039-327441F625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48F-8470-4EE9-9D32-FBEE16ECB0EC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F48F-FA65-4DAC-91CE-363725F339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8880"/>
            <a:ext cx="8229600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7D40B-A1E1-4B2E-9BFD-A677CFA749BC}" type="datetimeFigureOut">
              <a:rPr lang="cs-CZ" smtClean="0"/>
              <a:pPr>
                <a:defRPr/>
              </a:pPr>
              <a:t>20.03.2023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6D14-0D5B-434B-8D1F-84A51F40CF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1403350" y="5445125"/>
            <a:ext cx="64087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Stud</a:t>
            </a:r>
            <a:r>
              <a:rPr lang="en-US" sz="3800" dirty="0" err="1" smtClean="0">
                <a:solidFill>
                  <a:srgbClr val="D21242"/>
                </a:solidFill>
                <a:latin typeface="Fulbright Cz" pitchFamily="50" charset="0"/>
              </a:rPr>
              <a:t>ium</a:t>
            </a:r>
            <a:r>
              <a:rPr lang="en-US" sz="3800" dirty="0" smtClean="0">
                <a:solidFill>
                  <a:srgbClr val="D21242"/>
                </a:solidFill>
                <a:latin typeface="Fulbright Cz" pitchFamily="50" charset="0"/>
              </a:rPr>
              <a:t> v</a:t>
            </a:r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 </a:t>
            </a:r>
            <a:r>
              <a:rPr lang="cs-CZ" sz="3800" dirty="0" err="1">
                <a:solidFill>
                  <a:srgbClr val="D21242"/>
                </a:solidFill>
                <a:latin typeface="Fulbright Cz" pitchFamily="50" charset="0"/>
              </a:rPr>
              <a:t>usa</a:t>
            </a:r>
            <a:endParaRPr lang="cs-CZ" sz="3800" dirty="0">
              <a:solidFill>
                <a:srgbClr val="D21242"/>
              </a:solidFill>
              <a:latin typeface="Fulbright Cz" pitchFamily="50" charset="0"/>
            </a:endParaRPr>
          </a:p>
        </p:txBody>
      </p:sp>
      <p:pic>
        <p:nvPicPr>
          <p:cNvPr id="4" name="Picture 3" descr="44095593_188c9e20f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-33288"/>
            <a:ext cx="9144000" cy="7233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3093154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500" b="1" dirty="0" err="1" smtClean="0">
                <a:solidFill>
                  <a:schemeClr val="bg1"/>
                </a:solidFill>
                <a:latin typeface="+mn-lt"/>
              </a:rPr>
              <a:t>Fulbrightova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 s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tipendia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pro 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studium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a v</a:t>
            </a:r>
            <a:r>
              <a:rPr lang="cs-CZ" sz="6500" b="1" dirty="0" err="1" smtClean="0">
                <a:solidFill>
                  <a:schemeClr val="bg1"/>
                </a:solidFill>
                <a:latin typeface="+mn-lt"/>
              </a:rPr>
              <a:t>ýzkum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 v USA</a:t>
            </a:r>
            <a:endParaRPr lang="cs-CZ" sz="6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" name="Picture 9" descr="creative-commons-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98853"/>
            <a:ext cx="350155" cy="242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76864" cy="520142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lbright Cz" pitchFamily="50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Přihláška a její povinné součásti: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Online přihláška: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Výzkumný projekt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Pozvání z US instituce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Tři doporučující dopisy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Bibliografie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" y="35510"/>
            <a:ext cx="9144000" cy="6856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-3012" y="548680"/>
            <a:ext cx="9152801" cy="6740307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Pozvání: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Vybírejte relevantní místo: místo žebříčku hledejte nejlepší fit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Oslovte víc míst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Pošlete draft projektu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Obsahuje: </a:t>
            </a:r>
            <a:br>
              <a:rPr lang="cs-CZ" sz="36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datum zahájení a délku trvání, in person přístup na kampus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Formální formát</a:t>
            </a:r>
            <a:br>
              <a:rPr lang="cs-CZ" sz="3600" b="1" dirty="0" smtClean="0">
                <a:solidFill>
                  <a:schemeClr val="bg1"/>
                </a:solidFill>
                <a:latin typeface="+mn-lt"/>
              </a:rPr>
            </a:br>
            <a:endParaRPr lang="cs-CZ" sz="3600" b="1" dirty="0" smtClean="0">
              <a:solidFill>
                <a:schemeClr val="bg1"/>
              </a:solidFill>
              <a:latin typeface="+mn-lt"/>
            </a:endParaRPr>
          </a:p>
          <a:p>
            <a:endParaRPr lang="cs-CZ" sz="3600" b="1" dirty="0" smtClean="0">
              <a:solidFill>
                <a:schemeClr val="bg1"/>
              </a:solidFill>
              <a:latin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" name="Picture 9" descr="creative-commons-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98853"/>
            <a:ext cx="350155" cy="242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" y="35510"/>
            <a:ext cx="9144000" cy="6856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-3012" y="548680"/>
            <a:ext cx="9152801" cy="5632311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Doporučující dopisy: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3 doporučení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Do přihlášky nahrány přes systém autorem doporučení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Musí být v přihlášce do </a:t>
            </a: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data </a:t>
            </a: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uzávěrky – občas se poptejte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Vybírejte: kdo vás zná osobně a dobře profesně, odborník v oboru, NE hostitel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chemeClr val="bg1"/>
                </a:solidFill>
                <a:latin typeface="+mn-lt"/>
              </a:rPr>
              <a:t>Letter of Support od zaměstnavatele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" name="Picture 9" descr="creative-commons-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98853"/>
            <a:ext cx="350155" cy="242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46" y="5965159"/>
            <a:ext cx="3314099" cy="9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"/>
            <a:ext cx="10328075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71438"/>
            <a:ext cx="7776864" cy="569386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Výběrové řízení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b="1" dirty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</a:rPr>
              <a:t>Kvalita projektu, zdůraznění důvodu studia v USA, studijní výsledky, motivace, doporučující dopisy a mimoškolní aktivity, publikace, účast na výzkumu či výuce apod.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Akademické, odborné </a:t>
            </a:r>
            <a:b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osobnostní kvality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Smysl a náplň pobytu v USA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Dlouhodobé cíle a motivace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racuse_Universit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5516" y="-27385"/>
            <a:ext cx="10400084" cy="69333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Box 4"/>
          <p:cNvSpPr txBox="1"/>
          <p:nvPr/>
        </p:nvSpPr>
        <p:spPr>
          <a:xfrm>
            <a:off x="1331640" y="476672"/>
            <a:ext cx="6408712" cy="535531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22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Dá se to zvládnout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Je to pouze na vás</a:t>
            </a:r>
          </a:p>
          <a:p>
            <a:pPr algn="ctr" fontAlgn="auto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Nejste na to sami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Stojí to za to úsilí!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125" y="0"/>
            <a:ext cx="9799523" cy="7249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000" y="1007998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  <a:endParaRPr lang="cs-CZ" sz="6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Kontaktujte nás – rádi s vámi budeme konzultovat: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www.fulbright.cz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semancova@fulbright.cz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3"/>
            <a:ext cx="3568567" cy="35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70056_alarm-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06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467544" y="1340768"/>
            <a:ext cx="7776864" cy="47089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Začněte včas!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Těšíme se na vaše dotazy.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err="1" smtClean="0">
                <a:solidFill>
                  <a:schemeClr val="bg1"/>
                </a:solidFill>
                <a:latin typeface="+mn-lt"/>
              </a:rPr>
              <a:t>Webináře</a:t>
            </a: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 online!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33256"/>
            <a:ext cx="4968552" cy="1463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7155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Vládní stipendijní program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 USA od roku 1946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Komise v ČR od roku 1991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j-lt"/>
              </a:rPr>
              <a:t>Funguje oběma směry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Více než 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200 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stipendistů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5" y="0"/>
            <a:ext cx="10321654" cy="688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Špičkoví odborníci, prestižní školy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Vysoká úroveň vědy a výzkumu</a:t>
            </a: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Výborné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materiální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vybavení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Kritické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myšlení a samostatná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práce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Flexibilita a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interdisciplinarita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Kulturní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diverzita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a globální pohled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817 U Chic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508" y="-1"/>
            <a:ext cx="10472092" cy="6981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83568" y="980728"/>
            <a:ext cx="7776864" cy="47089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Prestiž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Štědrost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Flexibilita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brighters in Berkeley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324528" cy="6993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83568" y="908720"/>
            <a:ext cx="7776864" cy="32316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České občanství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4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Velmi dobrá znalost angličtiny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4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Minimálně ukončený bakalářský stupeň v době uzávěrky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4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rojsova-woodsh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396536" cy="704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980728"/>
            <a:ext cx="7776864" cy="501675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Výzkumný pobyt (</a:t>
            </a: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Visiting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 student </a:t>
            </a: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resarcher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, non </a:t>
            </a: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degree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Studium celého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navazujícího programu (</a:t>
            </a:r>
            <a:r>
              <a:rPr lang="cs-CZ" sz="4000" b="1" dirty="0" err="1">
                <a:solidFill>
                  <a:schemeClr val="bg1"/>
                </a:solidFill>
                <a:latin typeface="+mn-lt"/>
              </a:rPr>
              <a:t>d</a:t>
            </a: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egree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 – PhD </a:t>
            </a: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or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4000" b="1" dirty="0" err="1" smtClean="0">
                <a:solidFill>
                  <a:schemeClr val="bg1"/>
                </a:solidFill>
                <a:latin typeface="+mn-lt"/>
              </a:rPr>
              <a:t>masters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)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000" b="1" dirty="0" smtClean="0">
                <a:solidFill>
                  <a:schemeClr val="bg1"/>
                </a:solidFill>
                <a:latin typeface="+mn-lt"/>
              </a:rPr>
            </a:b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ka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4016" y="-108012"/>
            <a:ext cx="9324528" cy="6993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7776864" cy="563231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Juniorská stipendia, před dosažením PhD.: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FF0000"/>
                </a:solidFill>
                <a:latin typeface="+mn-lt"/>
              </a:rPr>
              <a:t>Stipendium pro (post)graduální studium a výzkum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bg1"/>
                </a:solidFill>
                <a:latin typeface="+mn-lt"/>
              </a:rPr>
              <a:t>https://www.fulbright.cz/stipendia/stipendium-pro-postgradualni-studium/</a:t>
            </a:r>
            <a:endParaRPr lang="cs-CZ" sz="28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err="1" smtClean="0">
                <a:solidFill>
                  <a:srgbClr val="FF0000"/>
                </a:solidFill>
                <a:latin typeface="+mn-lt"/>
              </a:rPr>
              <a:t>Fulbright</a:t>
            </a:r>
            <a:r>
              <a:rPr lang="cs-CZ" sz="3600" b="1" dirty="0" smtClean="0">
                <a:solidFill>
                  <a:srgbClr val="FF0000"/>
                </a:solidFill>
                <a:latin typeface="+mn-lt"/>
              </a:rPr>
              <a:t>-Masarykovo </a:t>
            </a:r>
            <a:br>
              <a:rPr lang="cs-CZ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cs-CZ" sz="3600" b="1" dirty="0" smtClean="0">
                <a:solidFill>
                  <a:srgbClr val="FF0000"/>
                </a:solidFill>
                <a:latin typeface="+mn-lt"/>
              </a:rPr>
              <a:t>stipendium pro doktorandy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2800" b="1" dirty="0">
                <a:solidFill>
                  <a:schemeClr val="bg1"/>
                </a:solidFill>
                <a:latin typeface="+mn-lt"/>
              </a:rPr>
              <a:t>https://www.fulbright.cz/stipendia/fulbright-masarykovo-stipendium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/</a:t>
            </a:r>
            <a:endParaRPr lang="cs-CZ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ka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016" y="-108012"/>
            <a:ext cx="9324528" cy="6993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97572"/>
            <a:ext cx="8712968" cy="855618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FF0000"/>
                </a:solidFill>
                <a:latin typeface="+mn-lt"/>
              </a:rPr>
              <a:t>Stipendium pro (post)graduální studium a výzkum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schemeClr val="bg1"/>
                </a:solidFill>
                <a:latin typeface="+mn-lt"/>
              </a:rPr>
              <a:t>Degree</a:t>
            </a: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 – celý magisterský a nebo doktorský program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uzávěrka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1. září na následující akademický rok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, zkoušky TOEFL, GRE, 9 měsíců, příspěvek na školné max. 15000USD, stipendium vždy jen na první rok pobytu v USA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schemeClr val="bg1"/>
                </a:solidFill>
                <a:latin typeface="+mn-lt"/>
              </a:rPr>
              <a:t>Visiting</a:t>
            </a: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 student – výzkumný pobyt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uzávěrky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1. září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2023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a 1.února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2024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zvací dopis, 4 - 9měsíců, dohodnuto s hostující univerzitou a napsáno ve zvacím dopisu, </a:t>
            </a:r>
            <a:r>
              <a:rPr lang="cs-CZ" sz="2000" b="1" dirty="0">
                <a:solidFill>
                  <a:schemeClr val="bg1"/>
                </a:solidFill>
              </a:rPr>
              <a:t>stipendium vždy jen na první rok pobytu v USA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3 doporučující dopisy, zvací dopis nebo složené zkoušky, </a:t>
            </a:r>
            <a:r>
              <a:rPr lang="cs-CZ" sz="2000" b="1" dirty="0" err="1" smtClean="0">
                <a:solidFill>
                  <a:schemeClr val="bg1"/>
                </a:solidFill>
                <a:latin typeface="+mn-lt"/>
              </a:rPr>
              <a:t>Personal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b="1" dirty="0" err="1" smtClean="0">
                <a:solidFill>
                  <a:schemeClr val="bg1"/>
                </a:solidFill>
                <a:latin typeface="+mn-lt"/>
              </a:rPr>
              <a:t>Statement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 esej a Study </a:t>
            </a:r>
            <a:r>
              <a:rPr lang="cs-CZ" sz="2000" b="1" dirty="0" err="1" smtClean="0">
                <a:solidFill>
                  <a:schemeClr val="bg1"/>
                </a:solidFill>
                <a:latin typeface="+mn-lt"/>
              </a:rPr>
              <a:t>Objectives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 esej, životopis, doložení studijních výsledků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Rychlé výběrové řízení, do 3 týdnů od uzávěrky obvykle víte výsledek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endParaRPr lang="cs-CZ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ka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24528" cy="6993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60648"/>
            <a:ext cx="7632848" cy="772519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err="1" smtClean="0">
                <a:solidFill>
                  <a:srgbClr val="FF0000"/>
                </a:solidFill>
                <a:latin typeface="+mn-lt"/>
              </a:rPr>
              <a:t>Fulbright</a:t>
            </a:r>
            <a:r>
              <a:rPr lang="cs-CZ" sz="3200" b="1" dirty="0" smtClean="0">
                <a:solidFill>
                  <a:srgbClr val="FF0000"/>
                </a:solidFill>
                <a:latin typeface="+mn-lt"/>
              </a:rPr>
              <a:t> – Masarykovo stipendium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400" b="1" dirty="0" err="1" smtClean="0">
                <a:solidFill>
                  <a:schemeClr val="bg1"/>
                </a:solidFill>
                <a:latin typeface="+mn-lt"/>
              </a:rPr>
              <a:t>Visiting</a:t>
            </a: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 student – výzkumný pobyt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uzávěrka 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cs-CZ" sz="2000" b="1" dirty="0" err="1" smtClean="0">
                <a:solidFill>
                  <a:srgbClr val="FF0000"/>
                </a:solidFill>
                <a:latin typeface="+mn-lt"/>
              </a:rPr>
              <a:t>listoadu</a:t>
            </a: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 (na následující akademický rok)</a:t>
            </a: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, zvací dopis, 3 – 10 měsíců, dohodnuto s hostující univerzitou a napsáno ve zvacím dopisu,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+mn-lt"/>
              </a:rPr>
              <a:t>3 doporučující dopisy, zvací dopis, Projekt, životopis</a:t>
            </a:r>
          </a:p>
          <a:p>
            <a:pPr fontAlgn="auto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000" dirty="0">
                <a:solidFill>
                  <a:schemeClr val="bg1"/>
                </a:solidFill>
              </a:rPr>
              <a:t>Program je určen </a:t>
            </a:r>
            <a:r>
              <a:rPr lang="cs-CZ" sz="2000" dirty="0" smtClean="0">
                <a:solidFill>
                  <a:schemeClr val="bg1"/>
                </a:solidFill>
              </a:rPr>
              <a:t>studentům, </a:t>
            </a:r>
            <a:r>
              <a:rPr lang="cs-CZ" sz="2000" dirty="0">
                <a:solidFill>
                  <a:schemeClr val="bg1"/>
                </a:solidFill>
              </a:rPr>
              <a:t>kteří jsou nejenom vynikajícími odborníky ve své vědecké oblasti ale současně jsou aktivní v občanském nebo veřejném životě svých institucí nebo komunit, stejně jako Tomáš Garrigue Masaryk. Mohou pracovat v akademickém senátu, spolupracovat s neziskovou organizací, místní samosprávou apod. Splnění tohoto požadavku je nutným předpokladem pro získání stipendia. Doporučujeme předem s námi konzultovat, zda se do programu kvalifikujete.</a:t>
            </a: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endParaRPr lang="cs-CZ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049879"/>
            <a:ext cx="2738958" cy="8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fulbrightc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fulbrightcz</Template>
  <TotalTime>4043</TotalTime>
  <Words>615</Words>
  <Application>Microsoft Office PowerPoint</Application>
  <PresentationFormat>On-screen Show (4:3)</PresentationFormat>
  <Paragraphs>127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Fulbright Cz</vt:lpstr>
      <vt:lpstr>fulbrightcz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Tesar</dc:creator>
  <cp:lastModifiedBy>Andrea Semancova</cp:lastModifiedBy>
  <cp:revision>247</cp:revision>
  <cp:lastPrinted>2022-04-20T07:59:55Z</cp:lastPrinted>
  <dcterms:created xsi:type="dcterms:W3CDTF">2011-05-25T11:33:50Z</dcterms:created>
  <dcterms:modified xsi:type="dcterms:W3CDTF">2023-03-20T14:11:19Z</dcterms:modified>
</cp:coreProperties>
</file>