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9" r:id="rId3"/>
    <p:sldId id="303" r:id="rId4"/>
    <p:sldId id="280" r:id="rId5"/>
    <p:sldId id="288" r:id="rId6"/>
    <p:sldId id="304" r:id="rId7"/>
    <p:sldId id="305" r:id="rId8"/>
    <p:sldId id="302" r:id="rId9"/>
    <p:sldId id="292" r:id="rId10"/>
    <p:sldId id="293" r:id="rId11"/>
    <p:sldId id="296" r:id="rId12"/>
    <p:sldId id="298" r:id="rId13"/>
    <p:sldId id="285" r:id="rId14"/>
    <p:sldId id="306" r:id="rId15"/>
    <p:sldId id="289" r:id="rId16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Kloubova" initials="KK" lastIdx="1" clrIdx="0">
    <p:extLst>
      <p:ext uri="{19B8F6BF-5375-455C-9EA6-DF929625EA0E}">
        <p15:presenceInfo xmlns:p15="http://schemas.microsoft.com/office/powerpoint/2012/main" userId="Katerina Kloub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242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0821-8237-43D4-8077-A9B4444D1892}" type="datetimeFigureOut">
              <a:rPr lang="cs-CZ" smtClean="0"/>
              <a:t>20.3.2023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F0479-8ECB-40B7-8562-1EDA3F1F5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5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49CA2-B16E-45C0-9649-4D0A262CEA89}" type="datetimeFigureOut">
              <a:rPr lang="cs-CZ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00CD2-A487-4147-9A4C-9E6696C6D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5666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66F5-1382-4E6D-8CB6-5923299FC207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718-7148-4791-96F6-7102464760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FF8-5758-4F4B-801A-D6660EB29CFA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79C-6521-4EAE-9E01-5FCF3C93CB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019B-8D88-4F6F-909B-FDB04665984A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13A-A930-4204-B67D-512996A8BD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0F5-1C6A-4C92-886C-3EA60AF95CE8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389-E4A6-43FB-9917-EB2FEBAEA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BC2D-DE94-4C4E-8572-EEC62032DD9D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B7D-DB40-4206-ADE7-E2A417519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D9A-FEFF-4B3B-A287-B30693377024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9CD-684F-4E47-9746-81D85CBE14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9E91-0FC6-4D3A-B3E9-5C56D50C340C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DBD4-1F4E-4611-8FC2-3E5F881EBB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3A7-E50E-4F1E-8B5E-8B6BF9F58A1A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2EED-7C60-4215-8B7E-C6443395DE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BAB-1610-4A77-98A8-D5335CC00C4D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C5E9-1EDB-41DB-95BD-4A5A12EFF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757F-0681-4FAE-A688-15136A8ADD77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D90A-D424-4673-9039-327441F625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48F-8470-4EE9-9D32-FBEE16ECB0EC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F48F-FA65-4DAC-91CE-363725F339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8880"/>
            <a:ext cx="8229600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7D40B-A1E1-4B2E-9BFD-A677CFA749BC}" type="datetimeFigureOut">
              <a:rPr lang="cs-CZ" smtClean="0"/>
              <a:pPr>
                <a:defRPr/>
              </a:pPr>
              <a:t>20.3.2023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6D14-0D5B-434B-8D1F-84A51F40CF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5fQXTeAFQ2FcAkxE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4" name="Picture 3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47663"/>
            <a:ext cx="9144000" cy="7233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4093428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Fulbrightova s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6500" b="1" dirty="0">
                <a:solidFill>
                  <a:schemeClr val="bg1"/>
                </a:solidFill>
                <a:latin typeface="+mn-lt"/>
              </a:rPr>
              <a:t>V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ědci a přednášející</a:t>
            </a:r>
          </a:p>
          <a:p>
            <a:pPr algn="ctr"/>
            <a:r>
              <a:rPr lang="cs-CZ" sz="6500" b="1" dirty="0">
                <a:solidFill>
                  <a:schemeClr val="bg1"/>
                </a:solidFill>
                <a:latin typeface="+mn-lt"/>
              </a:rPr>
              <a:t>P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rofesionálové</a:t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Fulbright-Masaryk</a:t>
            </a:r>
            <a:endParaRPr lang="cs-CZ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94" y="5966725"/>
            <a:ext cx="3419003" cy="1007258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55750" y="55975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11" name="Picture 10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-195263"/>
            <a:ext cx="9144000" cy="72330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04520" y="63177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52400" y="1493168"/>
            <a:ext cx="9144000" cy="3785652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Fulbrightova s</a:t>
            </a:r>
            <a:r>
              <a:rPr lang="en-US" sz="48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48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800" b="1" dirty="0">
                <a:solidFill>
                  <a:schemeClr val="bg1"/>
                </a:solidFill>
                <a:latin typeface="+mn-lt"/>
              </a:rPr>
              <a:t>V</a:t>
            </a:r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ědci a přednášející</a:t>
            </a:r>
          </a:p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Fulbright-Masaryk</a:t>
            </a:r>
          </a:p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+mn-lt"/>
              </a:rPr>
              <a:t>Visiting research student</a:t>
            </a:r>
          </a:p>
          <a:p>
            <a:pPr algn="ctr"/>
            <a:r>
              <a:rPr lang="cs-CZ" sz="4800" b="1" dirty="0">
                <a:solidFill>
                  <a:schemeClr val="bg1"/>
                </a:solidFill>
                <a:latin typeface="+mn-lt"/>
              </a:rPr>
              <a:t>Profesionálové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912" y="66057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5" name="Picture 14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12" y="6651253"/>
            <a:ext cx="350155" cy="242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94" y="6119125"/>
            <a:ext cx="3419003" cy="100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62380"/>
            <a:ext cx="10802186" cy="6795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9540472" cy="600164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latin typeface="+mn-lt"/>
              </a:rPr>
              <a:t>Fulbright-Masarykovo stipendium </a:t>
            </a:r>
            <a:endParaRPr lang="cs-CZ" sz="3600" b="1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Výzkumné pobyty na dobu 3 – 10 měsíců, uzávěrka 1.11. na následující akademický </a:t>
            </a: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rok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Pobyt musí být zahájen do konce kalendářního roku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Stejné požadavky na kvalitu projektu a žádosti jako u Fulbright core programu: zohlednění akademické zkušenosti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Kompletní přihláška: zpracovaný project statement, bibliografie, CV, pozvání, tři doporučení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Podmínku </a:t>
            </a: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je 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aktivní působení v občanském nebo veřejném životě svých institucí nebo komunit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Delší výběrové </a:t>
            </a: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řízení : posudkové řízení, osobní pohovor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6063843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39" y="5918877"/>
            <a:ext cx="3313234" cy="8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18630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Benefity stipendia: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Průběžné konzultace před podáním přihlášky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Administrace vízových žádostí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Víza bez poplatků i pro rodinné příslušníky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Pojištění pro stipendisty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Jednorázové příspěvky: 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1800/1000 USD na letenku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Research allowance 2500-4000 USD dle délky pobytu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Stipendium výše: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   2300-4500 USD dle kategorie a místa pobytu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Predodjezdová Orientace pro stipendisty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776864" cy="618630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ČASOVÁ OSA LISTOPAD-KVĚTEN: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1.Kompletní přihláška: 1.11.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2.Posudkové řízení zahraničními experty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3.Osobní pohovory: leden/únor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4.Schválení správní radou a FFSB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5.Administrace vízových dokumentů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Předodjezdová orientace: květen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55564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Fulbright Cz" pitchFamily="50" charset="0"/>
              </a:rPr>
              <a:t>Odkazy: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Fulbright Cz" pitchFamily="50" charset="0"/>
              </a:rPr>
              <a:t>Obecně </a:t>
            </a:r>
            <a:r>
              <a:rPr lang="cs-CZ" sz="3000" b="1" dirty="0">
                <a:solidFill>
                  <a:schemeClr val="bg1"/>
                </a:solidFill>
                <a:latin typeface="Fulbright Cz" pitchFamily="50" charset="0"/>
              </a:rPr>
              <a:t>všechna stipendia </a:t>
            </a:r>
            <a:r>
              <a:rPr lang="cs-CZ" sz="3000" dirty="0">
                <a:solidFill>
                  <a:schemeClr val="bg1"/>
                </a:solidFill>
                <a:latin typeface="Fulbright Cz" pitchFamily="50" charset="0"/>
              </a:rPr>
              <a:t>https://www.fulbright.cz/stipendia/zakladni-informace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/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marL="457200" indent="-45720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schemeClr val="bg1"/>
                </a:solidFill>
                <a:latin typeface="Fulbright Cz" pitchFamily="50" charset="0"/>
              </a:rPr>
              <a:t>https://www.fulbright.cz/stipendia/stipendium-pro-vedce-a-prednasejici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/</a:t>
            </a:r>
          </a:p>
          <a:p>
            <a:pPr marL="457200" indent="-45720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schemeClr val="bg1"/>
                </a:solidFill>
                <a:latin typeface="Fulbright Cz" pitchFamily="50" charset="0"/>
              </a:rPr>
              <a:t>https://www.fulbright.cz/stipendia/fulbright-masarykovo-stipendium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/</a:t>
            </a:r>
          </a:p>
          <a:p>
            <a:pPr marL="457200" indent="-45720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>
                <a:solidFill>
                  <a:schemeClr val="bg1"/>
                </a:solidFill>
                <a:latin typeface="Fulbright Cz" pitchFamily="50" charset="0"/>
              </a:rPr>
              <a:t>https://www.fulbright.cz/stipendia/stipendium-pro-profesni-odborniky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/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Fulbright Cz" pitchFamily="50" charset="0"/>
              </a:rPr>
              <a:t>Webináře</a:t>
            </a: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marL="457200" indent="-457200"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19.4. 15:00 Vědci a přednášející</a:t>
            </a:r>
          </a:p>
          <a:p>
            <a:pPr marL="1371600" lvl="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20.4. 15:00 Studenti</a:t>
            </a:r>
          </a:p>
          <a:p>
            <a:pPr marL="1371600" lvl="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25.4. 15:00 Fulbright-Masaryk program</a:t>
            </a:r>
          </a:p>
          <a:p>
            <a:pPr marL="1371600" lvl="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12.5. </a:t>
            </a:r>
            <a:r>
              <a:rPr lang="cs-CZ" sz="3000" smtClean="0">
                <a:solidFill>
                  <a:schemeClr val="bg1"/>
                </a:solidFill>
                <a:latin typeface="Fulbright Cz" pitchFamily="50" charset="0"/>
              </a:rPr>
              <a:t>10:30 Hostování </a:t>
            </a: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amerických stipendistů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Registrační formulář: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>
                <a:solidFill>
                  <a:schemeClr val="bg1"/>
                </a:solidFill>
                <a:latin typeface="Fulbright Cz" pitchFamily="50" charset="0"/>
                <a:hlinkClick r:id="rId3"/>
              </a:rPr>
              <a:t>https://forms.gle/5fQXTeAFQ2FcAkxE8</a:t>
            </a: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548680"/>
            <a:ext cx="9583499" cy="6533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137352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  <a:endParaRPr lang="cs-CZ" sz="6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Domluvte si konzultaci: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		semancova@fulbright.cz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		kloubova@fulbright.cz</a:t>
            </a: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0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7155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Vládní stipendijní program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 USA od roku 1946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Komise v ČR od roku 1991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Funguje oběma směry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Více než 2000 stipendistů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35" y="5946773"/>
            <a:ext cx="3438922" cy="101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2903" y="10833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14278"/>
            <a:ext cx="7776864" cy="147732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lbright Cz" pitchFamily="50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703" y="50403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Špičkoví odborníci, prestižní školy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Vysoká úroveň vědy a výzkumu</a:t>
            </a: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Výborné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materiální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vybavení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Kritické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myšlení a samostatná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práce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Flexibilita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interdisciplinarita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Kulturní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diverzita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globální pohled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817 U 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508" y="-1"/>
            <a:ext cx="10472092" cy="698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Prestiž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Štědrost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Flexibilita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35" y="5946773"/>
            <a:ext cx="3438922" cy="101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97" y="6026343"/>
            <a:ext cx="3314099" cy="976353"/>
          </a:xfrm>
          <a:prstGeom prst="rect">
            <a:avLst/>
          </a:prstGeom>
        </p:spPr>
      </p:pic>
      <p:pic>
        <p:nvPicPr>
          <p:cNvPr id="3" name="Picture 2" descr="Fulbrighters in Berkeley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9166"/>
            <a:ext cx="9324528" cy="6993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7776864" cy="670952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</a:rPr>
              <a:t>České občanství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</a:rPr>
              <a:t>Velmi dobrá znalost angličtiny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</a:rPr>
              <a:t>Stupeň studia BA a více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b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bg1"/>
                </a:solidFill>
              </a:rPr>
              <a:t>Pro akademiky </a:t>
            </a:r>
            <a:r>
              <a:rPr lang="cs-CZ" sz="4000" b="1" dirty="0" smtClean="0">
                <a:solidFill>
                  <a:schemeClr val="bg1"/>
                </a:solidFill>
              </a:rPr>
              <a:t>PhD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b="1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Pro profesionály Mgr</a:t>
            </a:r>
            <a:endParaRPr lang="cs-CZ" sz="4000" b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097" y="6093296"/>
            <a:ext cx="3316511" cy="97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14278"/>
            <a:ext cx="7776864" cy="563231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lbright Cz" pitchFamily="50" charset="0"/>
                <a:ea typeface="+mn-ea"/>
                <a:cs typeface="Arial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Fulbrightovo stipendium </a:t>
            </a:r>
            <a:b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 vědce a přednášející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(Fulbrightovo 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stipendium pro 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profesionály)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Fulbright-Masarykovo stipendium </a:t>
            </a:r>
            <a:b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 postdok/senior </a:t>
            </a: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kategorie/junior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Proshek-Fulbrightovo stipendium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Fulbright-Schumann stipendium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Science Communication program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SIR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14278"/>
            <a:ext cx="7776864" cy="738663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lbright Cz" pitchFamily="50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Visiting Research</a:t>
            </a:r>
            <a:r>
              <a:rPr kumimoji="0" lang="cs-CZ" sz="3200" b="1" i="0" u="sng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student stipendium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baseline="0" dirty="0" smtClean="0">
                <a:solidFill>
                  <a:prstClr val="white"/>
                </a:solidFill>
                <a:latin typeface="Calibri"/>
              </a:rPr>
              <a:t>4-9</a:t>
            </a: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 měsíců na výzkumný pobyt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Uzávěrky 1.září a 1.února na následující akademický rok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Přihláška: CV, online přihláška, 2 kratší eseje, především Study Objectives a Personal </a:t>
            </a:r>
            <a:r>
              <a:rPr lang="cs-CZ" sz="3200" b="1" dirty="0">
                <a:solidFill>
                  <a:prstClr val="white"/>
                </a:solidFill>
                <a:latin typeface="Calibri"/>
              </a:rPr>
              <a:t>S</a:t>
            </a: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tatement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Kompletní přehled studijních výsledků (veškeré akademické i nedokončené vzdělání)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Výběrové řízení rychlé, interview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b="1" dirty="0" smtClean="0">
                <a:solidFill>
                  <a:prstClr val="white"/>
                </a:solidFill>
                <a:latin typeface="Calibri"/>
              </a:rPr>
              <a:t>Nejvíce juniorní a nejnižší stipendium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5462588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26" y="5262443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0"/>
            <a:ext cx="10802186" cy="6795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9540472" cy="513986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Stipendium</a:t>
            </a: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pro vědce a přednášející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Výzkumné/výukové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pobyty na dobu 3 – 10 měsíců,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uzávěrka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1.11. na následující akademický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Otevřenost: všechny discipliny, vlastní volba tématu, místa a délky pobytu, data zahájení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Otevřená kategorie pro všechny držitele PhD, bez „věkové“ struktury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Kompletní přihláška on-line přihláška do 1.11.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Delší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výběrové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řízení : posudkové řízení, osobní pohovor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6063843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71" y="5967461"/>
            <a:ext cx="3313234" cy="8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-107062"/>
            <a:ext cx="9324528" cy="6991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776864" cy="529375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</a:rPr>
              <a:t>Fulbright-Masarykovo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b="1" dirty="0">
                <a:solidFill>
                  <a:schemeClr val="bg1"/>
                </a:solidFill>
                <a:latin typeface="+mj-lt"/>
              </a:rPr>
              <a:t>junior </a:t>
            </a: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kategorie: pro studenty PhD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postdoc kategorie: PhD max 5 let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senior kategorie: PhD 5 let a více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dirty="0">
                <a:solidFill>
                  <a:schemeClr val="bg1"/>
                </a:solidFill>
                <a:latin typeface="+mn-lt"/>
              </a:rPr>
              <a:t>- ke dni uzávěrky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- </a:t>
            </a:r>
            <a:r>
              <a:rPr lang="cs-CZ" sz="3200" dirty="0">
                <a:solidFill>
                  <a:schemeClr val="bg1"/>
                </a:solidFill>
                <a:latin typeface="+mn-lt"/>
              </a:rPr>
              <a:t>výše 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stipendia různá</a:t>
            </a:r>
            <a:br>
              <a:rPr lang="cs-CZ" sz="3200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      -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+mn-lt"/>
              </a:rPr>
              <a:t>zohlednění akademických zkušeností při             	posuzování projektů 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fulbright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fulbrightcz</Template>
  <TotalTime>3285</TotalTime>
  <Words>542</Words>
  <Application>Microsoft Office PowerPoint</Application>
  <PresentationFormat>On-screen Show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Fulbright Cz</vt:lpstr>
      <vt:lpstr>fulbrightcz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Tesar</dc:creator>
  <cp:lastModifiedBy>Katerina Kloubova</cp:lastModifiedBy>
  <cp:revision>258</cp:revision>
  <cp:lastPrinted>2023-03-20T12:53:40Z</cp:lastPrinted>
  <dcterms:created xsi:type="dcterms:W3CDTF">2011-05-25T11:33:50Z</dcterms:created>
  <dcterms:modified xsi:type="dcterms:W3CDTF">2023-03-20T14:28:37Z</dcterms:modified>
</cp:coreProperties>
</file>