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1" r:id="rId5"/>
    <p:sldId id="272" r:id="rId6"/>
    <p:sldId id="281" r:id="rId7"/>
    <p:sldId id="282" r:id="rId8"/>
    <p:sldId id="269" r:id="rId9"/>
    <p:sldId id="280" r:id="rId10"/>
    <p:sldId id="277" r:id="rId11"/>
    <p:sldId id="270" r:id="rId12"/>
    <p:sldId id="276" r:id="rId13"/>
    <p:sldId id="274" r:id="rId14"/>
    <p:sldId id="284" r:id="rId15"/>
    <p:sldId id="275" r:id="rId16"/>
    <p:sldId id="273" r:id="rId17"/>
    <p:sldId id="266" r:id="rId18"/>
    <p:sldId id="268" r:id="rId19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33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46" y="-8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7EDF-3DA1-43FC-BA38-C0056B4CCD3F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5A746-8AF0-4711-B856-C11AA8884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64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5E98E-3B92-485C-A926-7F31D13E9928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AED46-DDEC-4BCF-A68E-E27495612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64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2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07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71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>
            <a:lvl1pPr>
              <a:buNone/>
              <a:defRPr sz="3000" b="0" i="0" baseline="0">
                <a:solidFill>
                  <a:schemeClr val="tx1"/>
                </a:solidFill>
                <a:latin typeface="Verdana" pitchFamily="34" charset="0"/>
              </a:defRPr>
            </a:lvl1pPr>
            <a:lvl2pPr>
              <a:buNone/>
              <a:defRPr sz="2400" b="0" i="1" baseline="0">
                <a:solidFill>
                  <a:schemeClr val="tx1"/>
                </a:solidFill>
                <a:latin typeface="Verdana" pitchFamily="34" charset="0"/>
              </a:defRPr>
            </a:lvl2pPr>
            <a:lvl3pPr>
              <a:buClr>
                <a:srgbClr val="009FBA"/>
              </a:buClr>
              <a:buSzPct val="140000"/>
              <a:defRPr sz="2000" b="0" i="0" baseline="0">
                <a:solidFill>
                  <a:schemeClr val="tx1"/>
                </a:solidFill>
                <a:latin typeface="Verdana" pitchFamily="34" charset="0"/>
              </a:defRPr>
            </a:lvl3pPr>
            <a:lvl4pPr>
              <a:defRPr sz="1400" baseline="0">
                <a:solidFill>
                  <a:srgbClr val="0F5494"/>
                </a:solidFill>
                <a:latin typeface="Verdana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38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3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1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9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8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35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8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73AF-D9CC-4152-90C8-3F8F49BC0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8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anna.mittnerova@vscht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home.html" TargetMode="External"/><Relationship Id="rId2" Type="http://schemas.openxmlformats.org/officeDocument/2006/relationships/hyperlink" Target="http://ec.europa.eu/programmes/horizon2020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c.ec.europa.eu/streaming/index.php?es=2&amp;sessionno=e6cc48e3a8db9b618592a86a57960164" TargetMode="External"/><Relationship Id="rId5" Type="http://schemas.openxmlformats.org/officeDocument/2006/relationships/hyperlink" Target="http://ec.europa.eu/research/participants/data/ref/h2020/wp/2014_2015/main/h2020-wp1415-msca_en.pdf" TargetMode="External"/><Relationship Id="rId4" Type="http://schemas.openxmlformats.org/officeDocument/2006/relationships/hyperlink" Target="http://ec.europa.eu/programmes/horizon2020/en/h2020-section/marie-sk%C5%82odowska-curie-action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vscht.cz/homepage/veda/index/Profil_vav/kampus" TargetMode="External"/><Relationship Id="rId4" Type="http://schemas.openxmlformats.org/officeDocument/2006/relationships/hyperlink" Target="mailto:anna.mittnerova@vsch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axe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portal/desktop/en/opportunities/h2020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6812" y="2513273"/>
            <a:ext cx="6622504" cy="2234679"/>
          </a:xfrm>
        </p:spPr>
        <p:txBody>
          <a:bodyPr>
            <a:normAutofit/>
          </a:bodyPr>
          <a:lstStyle/>
          <a:p>
            <a:pPr marL="0" lvl="1" indent="0" algn="ctr"/>
            <a:r>
              <a:rPr lang="cs-CZ" sz="3600" b="1" i="1" dirty="0" smtClean="0"/>
              <a:t>Horizon 2020</a:t>
            </a:r>
            <a:br>
              <a:rPr lang="cs-CZ" sz="3600" b="1" i="1" dirty="0" smtClean="0"/>
            </a:br>
            <a:r>
              <a:rPr lang="fr-BE" sz="3600" b="1" i="1" dirty="0" smtClean="0"/>
              <a:t>Marie Skłodowska-Curie Actions</a:t>
            </a:r>
            <a:r>
              <a:rPr lang="cs-CZ" sz="3600" i="1" dirty="0" smtClean="0"/>
              <a:t/>
            </a:r>
            <a:br>
              <a:rPr lang="cs-CZ" sz="3600" i="1" dirty="0" smtClean="0"/>
            </a:b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Excellence,  Research, Training,  Skills, Mobility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61925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0825" y="3355975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>
                <a:latin typeface="Tahoma" pitchFamily="34" charset="0"/>
              </a:rPr>
              <a:t>www.vscht.cz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697"/>
            <a:ext cx="2736304" cy="946163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990" y="5636824"/>
            <a:ext cx="2016225" cy="51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2051720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80808"/>
                </a:solidFill>
              </a:rPr>
              <a:t>KAMPUŠ, EUPRO II, LE12005</a:t>
            </a:r>
            <a:endParaRPr lang="cs-CZ" dirty="0">
              <a:solidFill>
                <a:srgbClr val="080808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68144" y="5680145"/>
            <a:ext cx="2507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80808"/>
                </a:solidFill>
              </a:rPr>
              <a:t>Ing. Anna Mittnerová</a:t>
            </a:r>
          </a:p>
          <a:p>
            <a:r>
              <a:rPr lang="cs-CZ" sz="1600" dirty="0" smtClean="0">
                <a:solidFill>
                  <a:srgbClr val="080808"/>
                </a:solidFill>
                <a:hlinkClick r:id="rId4"/>
              </a:rPr>
              <a:t>anna.mittnerova@vscht.cz</a:t>
            </a:r>
            <a:r>
              <a:rPr lang="cs-CZ" sz="1600" dirty="0" smtClean="0">
                <a:solidFill>
                  <a:srgbClr val="080808"/>
                </a:solidFill>
              </a:rPr>
              <a:t> </a:t>
            </a:r>
            <a:endParaRPr lang="cs-CZ" sz="1600" dirty="0">
              <a:solidFill>
                <a:srgbClr val="080808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1</a:t>
            </a:fld>
            <a:endParaRPr lang="cs-CZ"/>
          </a:p>
        </p:txBody>
      </p:sp>
      <p:pic>
        <p:nvPicPr>
          <p:cNvPr id="12" name="Picture 10" descr="logo_ce-eac-neg-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77" y="116632"/>
            <a:ext cx="207524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6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>
                <a:ea typeface="ＭＳ Ｐゴシック" pitchFamily="34" charset="-128"/>
                <a:cs typeface="Arial" pitchFamily="34" charset="0"/>
              </a:rPr>
              <a:t>Innovative Training </a:t>
            </a:r>
            <a:r>
              <a:rPr lang="en-GB" dirty="0" smtClean="0">
                <a:ea typeface="ＭＳ Ｐゴシック" pitchFamily="34" charset="-128"/>
                <a:cs typeface="Arial" pitchFamily="34" charset="0"/>
              </a:rPr>
              <a:t>Networks</a:t>
            </a:r>
            <a:r>
              <a:rPr lang="cs-CZ" dirty="0" smtClean="0">
                <a:ea typeface="ＭＳ Ｐゴシック" pitchFamily="34" charset="-128"/>
                <a:cs typeface="Arial" pitchFamily="34" charset="0"/>
              </a:rPr>
              <a:t> ITN</a:t>
            </a:r>
            <a:r>
              <a:rPr lang="en-GB" dirty="0">
                <a:ea typeface="ＭＳ Ｐゴシック" pitchFamily="34" charset="-128"/>
                <a:cs typeface="Arial" pitchFamily="34" charset="0"/>
              </a:rPr>
              <a:t/>
            </a:r>
            <a:br>
              <a:rPr lang="en-GB" dirty="0">
                <a:ea typeface="ＭＳ Ｐゴシック" pitchFamily="34" charset="-128"/>
                <a:cs typeface="Arial" pitchFamily="34" charset="0"/>
              </a:rPr>
            </a:br>
            <a:r>
              <a:rPr lang="cs-CZ" sz="3600" dirty="0" smtClean="0">
                <a:ea typeface="ＭＳ Ｐゴシック" pitchFamily="34" charset="-128"/>
                <a:cs typeface="Arial" pitchFamily="34" charset="0"/>
              </a:rPr>
              <a:t> moduly ETN, EID, EJD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10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386194" cy="456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113302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7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Moduly – ITN</a:t>
            </a:r>
            <a:br>
              <a:rPr lang="cs-CZ" dirty="0" smtClean="0"/>
            </a:br>
            <a:r>
              <a:rPr lang="cs-CZ" sz="3600" dirty="0" smtClean="0"/>
              <a:t>ETN, EID, EJD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b="1" dirty="0">
                <a:solidFill>
                  <a:srgbClr val="00B050"/>
                </a:solidFill>
              </a:rPr>
              <a:t>European Training Networks (ETN)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involve at least three partners in three different Member States/associated countries;</a:t>
            </a:r>
            <a:endParaRPr lang="cs-CZ" dirty="0"/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European Industrial Doctorates (EID)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involve at least one company and one research institution entitled to deliver a PhD degree; the company and research institution must be based in two different Member States/associated countries;</a:t>
            </a:r>
            <a:endParaRPr lang="cs-CZ" dirty="0"/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European Joint Doctorates (EJD) </a:t>
            </a:r>
            <a:r>
              <a:rPr lang="en-GB" dirty="0"/>
              <a:t>replace the Erasmus Mundus Joint Doctorates and include consortia of at least three beneficiaries entitled to award doctoral degrees, located in three different Member States and associated countries.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11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373930" cy="104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0824" y="333375"/>
            <a:ext cx="8497640" cy="93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dirty="0">
                <a:ea typeface="ＭＳ Ｐゴシック" pitchFamily="34" charset="-128"/>
                <a:cs typeface="Arial" pitchFamily="34" charset="0"/>
              </a:rPr>
              <a:t>Research and Innovation Staff Exchange </a:t>
            </a:r>
            <a:endParaRPr lang="en-GB" sz="3600" dirty="0"/>
          </a:p>
          <a:p>
            <a:pPr algn="ctr"/>
            <a:r>
              <a:rPr lang="en-GB" sz="3600" dirty="0" smtClean="0"/>
              <a:t>RISE </a:t>
            </a:r>
            <a:endParaRPr lang="en-GB" sz="3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9190" y="1340768"/>
            <a:ext cx="8640960" cy="47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47" tIns="40074" rIns="80147" bIns="40074">
            <a:spAutoFit/>
          </a:bodyPr>
          <a:lstStyle>
            <a:lvl1pPr marL="450850" indent="-45085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marL="162850" indent="0" defTabSz="914400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008000"/>
              </a:buClr>
              <a:buFont typeface="Arial" panose="020B0604020202020204" pitchFamily="34" charset="0"/>
            </a:pPr>
            <a:r>
              <a:rPr lang="cs-CZ" sz="2200" b="1" dirty="0">
                <a:solidFill>
                  <a:schemeClr val="tx1"/>
                </a:solidFill>
                <a:latin typeface="+mn-lt"/>
                <a:ea typeface="+mn-ea"/>
              </a:rPr>
              <a:t>Cíl- podporovat mezinárodní a mezi-sektorovou spolupráci skrze výměnné pobyty výzkumníků a </a:t>
            </a:r>
            <a:r>
              <a:rPr lang="cs-CZ" sz="2200" b="1" dirty="0" smtClean="0">
                <a:solidFill>
                  <a:schemeClr val="tx1"/>
                </a:solidFill>
                <a:latin typeface="+mn-lt"/>
                <a:ea typeface="+mn-ea"/>
              </a:rPr>
              <a:t>inovátorů </a:t>
            </a:r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</a:rPr>
              <a:t>(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</a:rPr>
              <a:t>techniků, a </a:t>
            </a:r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</a:rPr>
              <a:t>dalších zaměstnanců)</a:t>
            </a:r>
            <a:endParaRPr lang="cs-CZ" sz="2200" dirty="0">
              <a:solidFill>
                <a:schemeClr val="tx1"/>
              </a:solidFill>
              <a:latin typeface="+mn-lt"/>
              <a:ea typeface="+mn-ea"/>
            </a:endParaRPr>
          </a:p>
          <a:p>
            <a:pPr indent="-288000" defTabSz="914400">
              <a:lnSpc>
                <a:spcPct val="80000"/>
              </a:lnSpc>
              <a:spcBef>
                <a:spcPct val="2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Podporovat </a:t>
            </a: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</a:rPr>
              <a:t>přenos zkušeností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mezi </a:t>
            </a: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</a:rPr>
              <a:t>výzkumníky a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inovátory, techniky</a:t>
            </a:r>
          </a:p>
          <a:p>
            <a:pPr indent="-288000" defTabSz="914400">
              <a:lnSpc>
                <a:spcPct val="80000"/>
              </a:lnSpc>
              <a:spcBef>
                <a:spcPct val="2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Vzájemně sbližovat kultury akademického a firemního prostředí</a:t>
            </a:r>
          </a:p>
          <a:p>
            <a:pPr indent="-288000" defTabSz="914400">
              <a:lnSpc>
                <a:spcPct val="80000"/>
              </a:lnSpc>
              <a:spcBef>
                <a:spcPct val="2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Posilovat spolupráci mezi EU a třetími zeměmi světa</a:t>
            </a:r>
          </a:p>
          <a:p>
            <a:pPr marL="162850" indent="0" defTabSz="914400">
              <a:lnSpc>
                <a:spcPct val="80000"/>
              </a:lnSpc>
              <a:spcBef>
                <a:spcPct val="20000"/>
              </a:spcBef>
              <a:buClr>
                <a:srgbClr val="008000"/>
              </a:buClr>
            </a:pPr>
            <a:r>
              <a:rPr lang="cs-CZ" sz="1900" b="1" dirty="0" smtClean="0">
                <a:solidFill>
                  <a:schemeClr val="tx1"/>
                </a:solidFill>
                <a:latin typeface="+mn-lt"/>
                <a:ea typeface="+mn-ea"/>
              </a:rPr>
              <a:t>Podmínky</a:t>
            </a:r>
          </a:p>
          <a:p>
            <a:pPr indent="-288000" defTabSz="914400">
              <a:lnSpc>
                <a:spcPct val="80000"/>
              </a:lnSpc>
              <a:spcBef>
                <a:spcPct val="20000"/>
              </a:spcBef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</a:rPr>
              <a:t>Výměnné pobyty mezi partnery projektu (omezení viz diagram)</a:t>
            </a:r>
            <a:endParaRPr lang="cs-CZ" sz="1900" dirty="0">
              <a:solidFill>
                <a:schemeClr val="tx1"/>
              </a:solidFill>
              <a:latin typeface="+mn-lt"/>
              <a:ea typeface="+mn-ea"/>
            </a:endParaRP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Trvání projektu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: maximum 4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roky</a:t>
            </a:r>
            <a:endParaRPr lang="en-GB" sz="19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indent="-28800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Minimální počet účastníků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 3 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ze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 3 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různých zemí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 (min.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2 </a:t>
            </a:r>
            <a:r>
              <a:rPr lang="en-GB" sz="1900" dirty="0">
                <a:solidFill>
                  <a:schemeClr val="tx1"/>
                </a:solidFill>
                <a:latin typeface="+mn-lt"/>
                <a:cs typeface="Arial" charset="0"/>
              </a:rPr>
              <a:t>MS/AC)</a:t>
            </a: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Partnership agreement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 - doporučeno uzavřít</a:t>
            </a:r>
            <a:endParaRPr lang="en-GB" sz="19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Podpora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secondment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ů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členů řešitelských týmů 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(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1-12 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měsíců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)</a:t>
            </a: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Mobility  - vědci, technici, inovátoři, administrátoři  </a:t>
            </a:r>
            <a:endParaRPr lang="en-GB" sz="19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Uznatelnost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zaměstnání min. 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6 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měsíců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ve vysílající instituci před prvním vysláním</a:t>
            </a:r>
            <a:endParaRPr lang="en-GB" sz="19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Max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.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GB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540 </a:t>
            </a:r>
            <a:r>
              <a:rPr lang="cs-CZ" sz="1900" b="1" dirty="0" err="1" smtClean="0">
                <a:solidFill>
                  <a:schemeClr val="tx1"/>
                </a:solidFill>
                <a:latin typeface="+mn-lt"/>
                <a:cs typeface="Arial" charset="0"/>
              </a:rPr>
              <a:t>člověko</a:t>
            </a:r>
            <a:r>
              <a:rPr lang="cs-CZ" sz="1900" b="1" dirty="0" smtClean="0">
                <a:solidFill>
                  <a:schemeClr val="tx1"/>
                </a:solidFill>
                <a:latin typeface="+mn-lt"/>
                <a:cs typeface="Arial" charset="0"/>
              </a:rPr>
              <a:t>-měsíců/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k</a:t>
            </a:r>
            <a:r>
              <a:rPr lang="en-GB" sz="19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onsor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c</a:t>
            </a:r>
            <a:r>
              <a:rPr lang="en-GB" sz="19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ium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, projekt</a:t>
            </a:r>
            <a:endParaRPr lang="en-GB" sz="19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indent="-2880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GB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8 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cs typeface="Arial" charset="0"/>
              </a:rPr>
              <a:t>hodnotících panelů</a:t>
            </a:r>
            <a:endParaRPr lang="en-GB" sz="19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 rot="5400000">
            <a:off x="7219536" y="3666219"/>
            <a:ext cx="1800200" cy="461665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C3399"/>
                </a:solidFill>
              </a:rPr>
              <a:t>Secondment</a:t>
            </a:r>
            <a:endParaRPr lang="cs-CZ" sz="2400" b="1" dirty="0">
              <a:solidFill>
                <a:srgbClr val="CC3399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03" y="1983455"/>
            <a:ext cx="564756" cy="61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66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27816" y="4725144"/>
            <a:ext cx="1982788" cy="8286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8A2E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3563888" y="4725143"/>
            <a:ext cx="1982788" cy="828675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41AD4E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596041" y="2554137"/>
            <a:ext cx="1982788" cy="828675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41AD4E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6588224" y="4725142"/>
            <a:ext cx="1982788" cy="8286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rgbClr val="0A3CA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6710194" y="2554136"/>
            <a:ext cx="1982788" cy="8286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rgbClr val="0A3CA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527816" y="2573287"/>
            <a:ext cx="1982788" cy="8286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8A2E5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black">
          <a:xfrm>
            <a:off x="581791" y="4771181"/>
            <a:ext cx="1874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Non-academia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black">
          <a:xfrm>
            <a:off x="3671838" y="4773512"/>
            <a:ext cx="1874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Non-academia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black">
          <a:xfrm>
            <a:off x="6660232" y="4778175"/>
            <a:ext cx="1874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Non-academia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black">
          <a:xfrm>
            <a:off x="549198" y="2797075"/>
            <a:ext cx="1874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Academia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black">
          <a:xfrm>
            <a:off x="3650016" y="2784325"/>
            <a:ext cx="1874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Academia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black">
          <a:xfrm>
            <a:off x="6808735" y="2755700"/>
            <a:ext cx="1874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Academia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0" name="TextBox 64"/>
          <p:cNvSpPr txBox="1">
            <a:spLocks noChangeArrowheads="1"/>
          </p:cNvSpPr>
          <p:nvPr/>
        </p:nvSpPr>
        <p:spPr bwMode="auto">
          <a:xfrm>
            <a:off x="1085227" y="1839913"/>
            <a:ext cx="806776" cy="30776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8A2E5C"/>
                </a:solidFill>
                <a:latin typeface="Tahoma" pitchFamily="34" charset="0"/>
                <a:ea typeface="MS PGothic" pitchFamily="34" charset="-128"/>
              </a:rPr>
              <a:t>MS/AC</a:t>
            </a:r>
          </a:p>
        </p:txBody>
      </p:sp>
      <p:sp>
        <p:nvSpPr>
          <p:cNvPr id="21" name="TextBox 66"/>
          <p:cNvSpPr txBox="1">
            <a:spLocks noChangeArrowheads="1"/>
          </p:cNvSpPr>
          <p:nvPr/>
        </p:nvSpPr>
        <p:spPr bwMode="auto">
          <a:xfrm>
            <a:off x="4184047" y="1839913"/>
            <a:ext cx="806776" cy="30776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33893D"/>
                </a:solidFill>
                <a:latin typeface="Tahoma" pitchFamily="34" charset="0"/>
                <a:ea typeface="MS PGothic" pitchFamily="34" charset="-128"/>
              </a:rPr>
              <a:t>MS/AC</a:t>
            </a:r>
          </a:p>
        </p:txBody>
      </p:sp>
      <p:sp>
        <p:nvSpPr>
          <p:cNvPr id="22" name="TextBox 65"/>
          <p:cNvSpPr txBox="1">
            <a:spLocks noChangeArrowheads="1"/>
          </p:cNvSpPr>
          <p:nvPr/>
        </p:nvSpPr>
        <p:spPr bwMode="auto">
          <a:xfrm>
            <a:off x="6952307" y="1843089"/>
            <a:ext cx="1508126" cy="307777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0A3CAA"/>
                </a:solidFill>
                <a:latin typeface="Tahoma" pitchFamily="34" charset="0"/>
                <a:ea typeface="MS PGothic" pitchFamily="34" charset="-128"/>
              </a:rPr>
              <a:t>T</a:t>
            </a:r>
            <a:r>
              <a:rPr lang="cs-CZ" sz="1400" dirty="0" err="1" smtClean="0">
                <a:solidFill>
                  <a:srgbClr val="0A3CAA"/>
                </a:solidFill>
                <a:latin typeface="Tahoma" pitchFamily="34" charset="0"/>
                <a:ea typeface="MS PGothic" pitchFamily="34" charset="-128"/>
              </a:rPr>
              <a:t>hird</a:t>
            </a:r>
            <a:r>
              <a:rPr lang="cs-CZ" sz="1400" dirty="0" smtClean="0">
                <a:solidFill>
                  <a:srgbClr val="0A3CAA"/>
                </a:solidFill>
                <a:latin typeface="Tahoma" pitchFamily="34" charset="0"/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rgbClr val="0A3CAA"/>
                </a:solidFill>
                <a:latin typeface="Tahoma" pitchFamily="34" charset="0"/>
                <a:ea typeface="MS PGothic" pitchFamily="34" charset="-128"/>
              </a:rPr>
              <a:t>C</a:t>
            </a:r>
            <a:r>
              <a:rPr lang="cs-CZ" sz="1400" dirty="0" err="1" smtClean="0">
                <a:solidFill>
                  <a:srgbClr val="0A3CAA"/>
                </a:solidFill>
                <a:latin typeface="Tahoma" pitchFamily="34" charset="0"/>
                <a:ea typeface="MS PGothic" pitchFamily="34" charset="-128"/>
              </a:rPr>
              <a:t>ountry</a:t>
            </a:r>
            <a:endParaRPr lang="en-US" sz="1400" dirty="0">
              <a:solidFill>
                <a:srgbClr val="0A3CAA"/>
              </a:solidFill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979712" y="2228316"/>
            <a:ext cx="4972594" cy="385141"/>
          </a:xfrm>
          <a:custGeom>
            <a:avLst/>
            <a:gdLst>
              <a:gd name="connsiteX0" fmla="*/ 0 w 4972594"/>
              <a:gd name="connsiteY0" fmla="*/ 263221 h 385141"/>
              <a:gd name="connsiteX1" fmla="*/ 2534194 w 4972594"/>
              <a:gd name="connsiteY1" fmla="*/ 1964 h 385141"/>
              <a:gd name="connsiteX2" fmla="*/ 4972594 w 4972594"/>
              <a:gd name="connsiteY2" fmla="*/ 385141 h 38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2594" h="385141">
                <a:moveTo>
                  <a:pt x="0" y="263221"/>
                </a:moveTo>
                <a:cubicBezTo>
                  <a:pt x="852714" y="122432"/>
                  <a:pt x="1705428" y="-18356"/>
                  <a:pt x="2534194" y="1964"/>
                </a:cubicBezTo>
                <a:cubicBezTo>
                  <a:pt x="3362960" y="22284"/>
                  <a:pt x="4167777" y="203712"/>
                  <a:pt x="4972594" y="385141"/>
                </a:cubicBezTo>
              </a:path>
            </a:pathLst>
          </a:custGeom>
          <a:noFill/>
          <a:ln w="63500"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 flipV="1">
            <a:off x="2122960" y="5661248"/>
            <a:ext cx="4972594" cy="393262"/>
          </a:xfrm>
          <a:custGeom>
            <a:avLst/>
            <a:gdLst>
              <a:gd name="connsiteX0" fmla="*/ 0 w 4972594"/>
              <a:gd name="connsiteY0" fmla="*/ 263221 h 385141"/>
              <a:gd name="connsiteX1" fmla="*/ 2534194 w 4972594"/>
              <a:gd name="connsiteY1" fmla="*/ 1964 h 385141"/>
              <a:gd name="connsiteX2" fmla="*/ 4972594 w 4972594"/>
              <a:gd name="connsiteY2" fmla="*/ 385141 h 38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2594" h="385141">
                <a:moveTo>
                  <a:pt x="0" y="263221"/>
                </a:moveTo>
                <a:cubicBezTo>
                  <a:pt x="852714" y="122432"/>
                  <a:pt x="1705428" y="-18356"/>
                  <a:pt x="2534194" y="1964"/>
                </a:cubicBezTo>
                <a:cubicBezTo>
                  <a:pt x="3362960" y="22284"/>
                  <a:pt x="4167777" y="203712"/>
                  <a:pt x="4972594" y="385141"/>
                </a:cubicBezTo>
              </a:path>
            </a:pathLst>
          </a:custGeom>
          <a:noFill/>
          <a:ln w="63500"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892003" y="3572661"/>
            <a:ext cx="1815901" cy="1152481"/>
          </a:xfrm>
          <a:prstGeom prst="straightConnector1">
            <a:avLst/>
          </a:prstGeom>
          <a:ln w="63500">
            <a:gradFill flip="none" rotWithShape="1">
              <a:gsLst>
                <a:gs pos="0">
                  <a:srgbClr val="CF3D3D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99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310536" y="3572661"/>
            <a:ext cx="1399658" cy="1013627"/>
          </a:xfrm>
          <a:prstGeom prst="straightConnector1">
            <a:avLst/>
          </a:prstGeom>
          <a:ln w="63500">
            <a:gradFill flip="none" rotWithShape="1">
              <a:gsLst>
                <a:gs pos="0">
                  <a:srgbClr val="0099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122960" y="3284985"/>
            <a:ext cx="1440928" cy="1486196"/>
          </a:xfrm>
          <a:prstGeom prst="straightConnector1">
            <a:avLst/>
          </a:prstGeom>
          <a:ln w="63500">
            <a:gradFill flip="none" rotWithShape="1">
              <a:gsLst>
                <a:gs pos="0">
                  <a:srgbClr val="CF3D3D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99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50824" y="333375"/>
            <a:ext cx="8569648" cy="12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GB" sz="3200" dirty="0" smtClean="0"/>
              <a:t>RISE</a:t>
            </a:r>
            <a:r>
              <a:rPr lang="cs-CZ" sz="3200" dirty="0" smtClean="0"/>
              <a:t>   R</a:t>
            </a:r>
            <a:r>
              <a:rPr lang="en-US" sz="3200" dirty="0" err="1" smtClean="0">
                <a:ea typeface="ＭＳ Ｐゴシック" pitchFamily="34" charset="-128"/>
                <a:cs typeface="Arial" pitchFamily="34" charset="0"/>
              </a:rPr>
              <a:t>esearch</a:t>
            </a:r>
            <a:r>
              <a:rPr lang="en-US" sz="3200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200" dirty="0">
                <a:ea typeface="ＭＳ Ｐゴシック" pitchFamily="34" charset="-128"/>
                <a:cs typeface="Arial" pitchFamily="34" charset="0"/>
              </a:rPr>
              <a:t>and Innovation Staff Exchange </a:t>
            </a:r>
            <a:endParaRPr lang="cs-CZ" sz="3200" dirty="0" smtClean="0"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buClr>
                <a:srgbClr val="008000"/>
              </a:buClr>
              <a:buFont typeface="Arial" panose="020B0604020202020204" pitchFamily="34" charset="0"/>
              <a:buChar char="•"/>
            </a:pPr>
            <a:endParaRPr lang="cs-CZ" sz="1000" b="1" dirty="0" smtClean="0">
              <a:latin typeface="+mj-lt"/>
              <a:cs typeface="Arial" charset="0"/>
            </a:endParaRPr>
          </a:p>
          <a:p>
            <a:pPr marL="285750" indent="-2857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+mj-lt"/>
                <a:cs typeface="Arial" charset="0"/>
              </a:rPr>
              <a:t>Within </a:t>
            </a:r>
            <a:r>
              <a:rPr lang="en-GB" sz="1600" b="1" dirty="0">
                <a:latin typeface="+mj-lt"/>
                <a:cs typeface="Arial" charset="0"/>
              </a:rPr>
              <a:t>Europe: only inter-sector secondments</a:t>
            </a:r>
          </a:p>
          <a:p>
            <a:pPr marL="285750" indent="-285750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Arial" charset="0"/>
              </a:rPr>
              <a:t>No secondments between institutions located outside Europe or within the same MS/AC </a:t>
            </a:r>
          </a:p>
          <a:p>
            <a:pPr algn="r"/>
            <a:endParaRPr lang="en-GB" sz="1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9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0824" y="333375"/>
            <a:ext cx="835362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dirty="0" err="1" smtClean="0"/>
              <a:t>Individual</a:t>
            </a:r>
            <a:r>
              <a:rPr lang="cs-CZ" sz="4000" dirty="0" smtClean="0"/>
              <a:t> </a:t>
            </a:r>
            <a:r>
              <a:rPr lang="cs-CZ" sz="4000" dirty="0" err="1" smtClean="0"/>
              <a:t>Fellowships</a:t>
            </a:r>
            <a:r>
              <a:rPr lang="cs-CZ" sz="4000" dirty="0" smtClean="0"/>
              <a:t> - </a:t>
            </a:r>
            <a:r>
              <a:rPr lang="en-GB" sz="4000" dirty="0" smtClean="0"/>
              <a:t>IF</a:t>
            </a:r>
            <a:endParaRPr lang="en-GB" sz="4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2157" y="1268760"/>
            <a:ext cx="8640960" cy="488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147" tIns="40074" rIns="80147" bIns="40074">
            <a:spAutoFit/>
          </a:bodyPr>
          <a:lstStyle>
            <a:lvl1pPr marL="450850" indent="-45085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defTabSz="449263"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marL="0" indent="0" algn="just">
              <a:buClr>
                <a:srgbClr val="008000"/>
              </a:buClr>
            </a:pPr>
            <a:r>
              <a:rPr lang="cs-CZ" b="1" dirty="0" smtClean="0">
                <a:solidFill>
                  <a:schemeClr val="tx1"/>
                </a:solidFill>
                <a:latin typeface="+mn-lt"/>
                <a:cs typeface="Arial" charset="0"/>
              </a:rPr>
              <a:t>Cíl – zvýšit tvůrčí a inovační potenciál zkušených výzkumníků</a:t>
            </a: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Možnost získat nové znalosti, zapojit se do výzkumných projektů v EU nebo v třetích zemích světa</a:t>
            </a: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Vrátit se zpět do EU, do vysílající instituce</a:t>
            </a: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Odstartovat samostatnou vědeckou kariéru</a:t>
            </a: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0" indent="0" algn="just">
              <a:buClr>
                <a:srgbClr val="008000"/>
              </a:buClr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Podmínky</a:t>
            </a: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Doba trvání projektu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 charset="0"/>
              </a:rPr>
              <a:t>: 2 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až 3 roky</a:t>
            </a:r>
            <a:endParaRPr lang="en-GB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Podpora zkušených výzkumníků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cs typeface="Arial" charset="0"/>
              </a:rPr>
              <a:t>postdoci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) jakékoliv národnosti</a:t>
            </a:r>
            <a:endParaRPr lang="en-GB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Zaměření na </a:t>
            </a:r>
            <a:r>
              <a:rPr lang="cs-CZ" b="1" dirty="0" smtClean="0">
                <a:solidFill>
                  <a:schemeClr val="tx1"/>
                </a:solidFill>
                <a:latin typeface="+mn-lt"/>
                <a:cs typeface="Arial" charset="0"/>
              </a:rPr>
              <a:t>profesní rozvoj výzkumníka</a:t>
            </a:r>
            <a:endParaRPr lang="en-GB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K tomu 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 charset="0"/>
              </a:rPr>
              <a:t>3 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nebo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 charset="0"/>
              </a:rPr>
              <a:t> 6 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měsíců </a:t>
            </a:r>
            <a:r>
              <a:rPr lang="en-GB" b="1" dirty="0" smtClean="0">
                <a:solidFill>
                  <a:schemeClr val="tx1"/>
                </a:solidFill>
                <a:latin typeface="+mn-lt"/>
                <a:cs typeface="Arial" charset="0"/>
              </a:rPr>
              <a:t>secondment option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 charset="0"/>
              </a:rPr>
              <a:t>, </a:t>
            </a: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v EU nebo v jiném sektoru</a:t>
            </a:r>
            <a:endParaRPr lang="en-GB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342900" indent="-342900" algn="just"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+mn-lt"/>
                <a:cs typeface="Arial" charset="0"/>
              </a:rPr>
              <a:t>Separátní multidisciplinární panely (</a:t>
            </a:r>
            <a:r>
              <a:rPr lang="en-GB" b="1" dirty="0" smtClean="0">
                <a:solidFill>
                  <a:schemeClr val="tx1"/>
                </a:solidFill>
                <a:latin typeface="+mn-lt"/>
                <a:cs typeface="Arial" charset="0"/>
              </a:rPr>
              <a:t>CAR and Reintegration</a:t>
            </a:r>
            <a:r>
              <a:rPr lang="cs-CZ" b="1" dirty="0" smtClean="0">
                <a:solidFill>
                  <a:schemeClr val="tx1"/>
                </a:solidFill>
                <a:latin typeface="+mn-lt"/>
                <a:cs typeface="Arial" charset="0"/>
              </a:rPr>
              <a:t>)</a:t>
            </a:r>
            <a:endParaRPr lang="en-GB" b="1" dirty="0" smtClean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3543399"/>
            <a:ext cx="27363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C3399"/>
                </a:solidFill>
              </a:rPr>
              <a:t>Pracovní smlouva</a:t>
            </a:r>
            <a:endParaRPr lang="cs-CZ" sz="2400" b="1" dirty="0">
              <a:solidFill>
                <a:srgbClr val="CC3399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342708"/>
            <a:ext cx="809319" cy="87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67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33834" y="342900"/>
            <a:ext cx="7782582" cy="135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GB" sz="4000" dirty="0" smtClean="0"/>
              <a:t>IF –</a:t>
            </a:r>
            <a:r>
              <a:rPr lang="cs-CZ" sz="4000" dirty="0" smtClean="0"/>
              <a:t> </a:t>
            </a:r>
            <a:r>
              <a:rPr lang="en-GB" sz="4000" dirty="0">
                <a:ea typeface="ＭＳ Ｐゴシック" pitchFamily="34" charset="-128"/>
                <a:cs typeface="Arial" pitchFamily="34" charset="0"/>
              </a:rPr>
              <a:t>Individual Fellowships</a:t>
            </a:r>
          </a:p>
          <a:p>
            <a:pPr algn="ctr"/>
            <a:r>
              <a:rPr lang="en-GB" sz="4000" dirty="0" smtClean="0"/>
              <a:t> European and Global</a:t>
            </a:r>
            <a:endParaRPr lang="en-GB" sz="4000" dirty="0"/>
          </a:p>
        </p:txBody>
      </p:sp>
      <p:pic>
        <p:nvPicPr>
          <p:cNvPr id="17" name="Picture 6" descr="https://ec.europa.eu/digital-agenda/sites/digital-agenda/files/styles/large/public/worl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679" y="4934764"/>
            <a:ext cx="1180517" cy="111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https://ec.europa.eu/digital-agenda/sites/digital-agenda/files/styles/large/public/worl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34" y="3432665"/>
            <a:ext cx="1238331" cy="117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partyka\Desktop\imagesCAZ24H2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87566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artyka\Desktop\imagesCAZ24H2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25" y="2543930"/>
            <a:ext cx="1268338" cy="12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partyka\Desktop\imagesCAZ24H2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41" y="5042769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87"/>
          <p:cNvGrpSpPr>
            <a:grpSpLocks/>
          </p:cNvGrpSpPr>
          <p:nvPr/>
        </p:nvGrpSpPr>
        <p:grpSpPr bwMode="auto">
          <a:xfrm>
            <a:off x="6503899" y="2780928"/>
            <a:ext cx="1615297" cy="797271"/>
            <a:chOff x="3379" y="3339"/>
            <a:chExt cx="1361" cy="817"/>
          </a:xfrm>
        </p:grpSpPr>
        <p:sp>
          <p:nvSpPr>
            <p:cNvPr id="23" name="AutoShape 88"/>
            <p:cNvSpPr>
              <a:spLocks noChangeArrowheads="1"/>
            </p:cNvSpPr>
            <p:nvPr/>
          </p:nvSpPr>
          <p:spPr bwMode="auto">
            <a:xfrm>
              <a:off x="3379" y="3339"/>
              <a:ext cx="1361" cy="817"/>
            </a:xfrm>
            <a:prstGeom prst="roundRect">
              <a:avLst>
                <a:gd name="adj" fmla="val 16667"/>
              </a:avLst>
            </a:prstGeom>
            <a:solidFill>
              <a:srgbClr val="0A3CAA"/>
            </a:solidFill>
            <a:ln w="9525" algn="ctr">
              <a:solidFill>
                <a:srgbClr val="0A3CA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89"/>
            <p:cNvSpPr txBox="1">
              <a:spLocks noChangeArrowheads="1"/>
            </p:cNvSpPr>
            <p:nvPr/>
          </p:nvSpPr>
          <p:spPr bwMode="auto">
            <a:xfrm>
              <a:off x="3453" y="3383"/>
              <a:ext cx="1225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33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6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sz="2000" b="1" dirty="0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European </a:t>
              </a:r>
              <a:r>
                <a:rPr lang="en-US" sz="2000" b="1" dirty="0" smtClean="0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Fellowships</a:t>
              </a:r>
              <a:endParaRPr lang="en-US" sz="2000" b="1" dirty="0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1222673" y="5323355"/>
            <a:ext cx="1801515" cy="698277"/>
            <a:chOff x="491" y="2773"/>
            <a:chExt cx="984" cy="385"/>
          </a:xfrm>
        </p:grpSpPr>
        <p:sp>
          <p:nvSpPr>
            <p:cNvPr id="26" name="AutoShape 54"/>
            <p:cNvSpPr>
              <a:spLocks noChangeArrowheads="1"/>
            </p:cNvSpPr>
            <p:nvPr/>
          </p:nvSpPr>
          <p:spPr bwMode="auto">
            <a:xfrm>
              <a:off x="521" y="2773"/>
              <a:ext cx="953" cy="385"/>
            </a:xfrm>
            <a:prstGeom prst="roundRect">
              <a:avLst>
                <a:gd name="adj" fmla="val 16667"/>
              </a:avLst>
            </a:prstGeom>
            <a:solidFill>
              <a:srgbClr val="33893D"/>
            </a:solidFill>
            <a:ln w="9525" algn="ctr">
              <a:solidFill>
                <a:srgbClr val="33893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55"/>
            <p:cNvSpPr txBox="1">
              <a:spLocks noChangeArrowheads="1"/>
            </p:cNvSpPr>
            <p:nvPr/>
          </p:nvSpPr>
          <p:spPr bwMode="auto">
            <a:xfrm>
              <a:off x="491" y="2773"/>
              <a:ext cx="98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33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6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F5494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sz="2000" b="1" dirty="0" smtClean="0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Global Fellowships</a:t>
              </a:r>
              <a:endParaRPr lang="en-US" sz="2000" b="1" dirty="0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cxnSp>
        <p:nvCxnSpPr>
          <p:cNvPr id="29" name="Straight Arrow Connector 40"/>
          <p:cNvCxnSpPr>
            <a:cxnSpLocks noChangeShapeType="1"/>
          </p:cNvCxnSpPr>
          <p:nvPr/>
        </p:nvCxnSpPr>
        <p:spPr bwMode="auto">
          <a:xfrm>
            <a:off x="1772165" y="2708920"/>
            <a:ext cx="2007747" cy="386758"/>
          </a:xfrm>
          <a:prstGeom prst="straightConnector1">
            <a:avLst/>
          </a:prstGeom>
          <a:noFill/>
          <a:ln w="9525" algn="ctr">
            <a:solidFill>
              <a:srgbClr val="0A3CAA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40"/>
          <p:cNvCxnSpPr>
            <a:cxnSpLocks noChangeShapeType="1"/>
          </p:cNvCxnSpPr>
          <p:nvPr/>
        </p:nvCxnSpPr>
        <p:spPr bwMode="auto">
          <a:xfrm flipV="1">
            <a:off x="1907704" y="3356992"/>
            <a:ext cx="1872208" cy="455277"/>
          </a:xfrm>
          <a:prstGeom prst="straightConnector1">
            <a:avLst/>
          </a:prstGeom>
          <a:noFill/>
          <a:ln w="9525" algn="ctr">
            <a:solidFill>
              <a:srgbClr val="0A3CAA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1"/>
          <p:cNvCxnSpPr>
            <a:cxnSpLocks noChangeShapeType="1"/>
          </p:cNvCxnSpPr>
          <p:nvPr/>
        </p:nvCxnSpPr>
        <p:spPr bwMode="auto">
          <a:xfrm>
            <a:off x="5364088" y="5149077"/>
            <a:ext cx="1574591" cy="0"/>
          </a:xfrm>
          <a:prstGeom prst="straightConnector1">
            <a:avLst/>
          </a:prstGeom>
          <a:noFill/>
          <a:ln w="9525" algn="ctr">
            <a:solidFill>
              <a:srgbClr val="33893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1"/>
          <p:cNvCxnSpPr>
            <a:cxnSpLocks noChangeShapeType="1"/>
          </p:cNvCxnSpPr>
          <p:nvPr/>
        </p:nvCxnSpPr>
        <p:spPr bwMode="auto">
          <a:xfrm flipH="1">
            <a:off x="5364088" y="5880163"/>
            <a:ext cx="1574591" cy="0"/>
          </a:xfrm>
          <a:prstGeom prst="straightConnector1">
            <a:avLst/>
          </a:prstGeom>
          <a:noFill/>
          <a:ln w="9525" algn="ctr">
            <a:solidFill>
              <a:srgbClr val="33893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16" y="1305763"/>
            <a:ext cx="720080" cy="78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9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0824" y="260648"/>
            <a:ext cx="842563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000" dirty="0" smtClean="0"/>
              <a:t>EU contribution</a:t>
            </a:r>
            <a:r>
              <a:rPr lang="cs-CZ" sz="4000" dirty="0" smtClean="0"/>
              <a:t> </a:t>
            </a:r>
            <a:r>
              <a:rPr lang="fr-BE" sz="4000" dirty="0" smtClean="0"/>
              <a:t>ITN, IF, RISE</a:t>
            </a:r>
            <a:r>
              <a:rPr lang="cs-CZ" sz="4000" dirty="0" smtClean="0"/>
              <a:t> – </a:t>
            </a:r>
            <a:r>
              <a:rPr lang="cs-CZ" sz="4000" dirty="0" err="1" smtClean="0"/>
              <a:t>Flat</a:t>
            </a:r>
            <a:r>
              <a:rPr lang="cs-CZ" sz="4000" dirty="0" smtClean="0"/>
              <a:t> </a:t>
            </a:r>
            <a:r>
              <a:rPr lang="cs-CZ" sz="4000" dirty="0" err="1" smtClean="0"/>
              <a:t>Rates</a:t>
            </a:r>
            <a:endParaRPr lang="en-GB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55602"/>
              </p:ext>
            </p:extLst>
          </p:nvPr>
        </p:nvGraphicFramePr>
        <p:xfrm>
          <a:off x="418053" y="1121531"/>
          <a:ext cx="8229599" cy="2679192"/>
        </p:xfrm>
        <a:graphic>
          <a:graphicData uri="http://schemas.openxmlformats.org/drawingml/2006/table">
            <a:tbl>
              <a:tblPr firstRow="1" firstCol="1" bandRow="1"/>
              <a:tblGrid>
                <a:gridCol w="1627051"/>
                <a:gridCol w="1627051"/>
                <a:gridCol w="1243488"/>
                <a:gridCol w="1244003"/>
                <a:gridCol w="1244003"/>
                <a:gridCol w="1244003"/>
              </a:tblGrid>
              <a:tr h="633086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Marie </a:t>
                      </a:r>
                      <a:r>
                        <a:rPr lang="en-GB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Skłodowska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-Curie Action</a:t>
                      </a: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Researcher unit cost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[person/month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]**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Institutional unit cost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[person/month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]**</a:t>
                      </a:r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30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Living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allowance*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Mobility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allowance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Family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allowance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Research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, training and networking costs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Management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and overheads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Innovative Training Networks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110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600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500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1 800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1 200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Individual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Fellowships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650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600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500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800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650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679" marR="556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5536" y="5733256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400" b="1" dirty="0" smtClean="0">
                <a:latin typeface="+mn-lt"/>
              </a:rPr>
              <a:t>* A </a:t>
            </a:r>
            <a:r>
              <a:rPr lang="de-DE" sz="1400" b="1" dirty="0" err="1" smtClean="0">
                <a:latin typeface="+mn-lt"/>
              </a:rPr>
              <a:t>country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correction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coefficient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applies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to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the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living</a:t>
            </a:r>
            <a:r>
              <a:rPr lang="de-DE" sz="1400" b="1" dirty="0" smtClean="0">
                <a:latin typeface="+mn-lt"/>
              </a:rPr>
              <a:t>  </a:t>
            </a:r>
            <a:r>
              <a:rPr lang="de-DE" sz="1400" b="1" dirty="0" err="1" smtClean="0">
                <a:latin typeface="+mn-lt"/>
              </a:rPr>
              <a:t>allowance</a:t>
            </a:r>
            <a:r>
              <a:rPr lang="de-DE" sz="1400" b="1" dirty="0" smtClean="0">
                <a:latin typeface="+mn-lt"/>
              </a:rPr>
              <a:t>. </a:t>
            </a:r>
            <a:endParaRPr lang="en-GB" sz="1400" b="1" dirty="0" smtClean="0">
              <a:latin typeface="+mn-lt"/>
            </a:endParaRPr>
          </a:p>
          <a:p>
            <a:pPr algn="l"/>
            <a:r>
              <a:rPr lang="en-GB" sz="1400" b="1" dirty="0" smtClean="0">
                <a:latin typeface="+mn-lt"/>
              </a:rPr>
              <a:t>**These </a:t>
            </a:r>
            <a:r>
              <a:rPr lang="en-GB" sz="1400" b="1" dirty="0">
                <a:latin typeface="+mn-lt"/>
              </a:rPr>
              <a:t>unit costs will be subject to a </a:t>
            </a:r>
            <a:r>
              <a:rPr lang="en-GB" sz="1400" b="1" dirty="0" smtClean="0">
                <a:latin typeface="+mn-lt"/>
              </a:rPr>
              <a:t>funding </a:t>
            </a:r>
            <a:r>
              <a:rPr lang="en-GB" sz="1400" b="1" dirty="0">
                <a:latin typeface="+mn-lt"/>
              </a:rPr>
              <a:t>rate of </a:t>
            </a:r>
            <a:r>
              <a:rPr lang="en-GB" sz="1400" b="1" dirty="0" smtClean="0">
                <a:latin typeface="+mn-lt"/>
              </a:rPr>
              <a:t>100%.</a:t>
            </a:r>
            <a:endParaRPr lang="en-GB" sz="1400" b="1" dirty="0"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72922"/>
              </p:ext>
            </p:extLst>
          </p:nvPr>
        </p:nvGraphicFramePr>
        <p:xfrm>
          <a:off x="395536" y="3933056"/>
          <a:ext cx="8315198" cy="1517365"/>
        </p:xfrm>
        <a:graphic>
          <a:graphicData uri="http://schemas.openxmlformats.org/drawingml/2006/table">
            <a:tbl>
              <a:tblPr firstRow="1" firstCol="1" bandRow="1"/>
              <a:tblGrid>
                <a:gridCol w="2055639"/>
                <a:gridCol w="2837522"/>
                <a:gridCol w="1818924"/>
                <a:gridCol w="1603113"/>
              </a:tblGrid>
              <a:tr h="5760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Marie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Skłodowska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-Curie Action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Staff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member unit cost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[person/month]**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Top-up allowance</a:t>
                      </a: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Institutional unit cost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[person/month]**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45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Research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, training and networking costs</a:t>
                      </a: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Management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and indirect costs</a:t>
                      </a: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6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Research and Innovation Staff Exchange</a:t>
                      </a:r>
                    </a:p>
                  </a:txBody>
                  <a:tcPr marL="58400" marR="58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2 000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00" marR="58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1 800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00" marR="58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700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400" marR="58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20.2.2014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HORIZON 2020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http://ec.europa.eu/programmes/horizon2020/en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pPr marL="0" indent="0">
              <a:buNone/>
            </a:pPr>
            <a:endParaRPr lang="cs-CZ" sz="1100" dirty="0"/>
          </a:p>
          <a:p>
            <a:r>
              <a:rPr lang="cs-CZ" sz="2000" dirty="0" err="1" smtClean="0"/>
              <a:t>Research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Innovation</a:t>
            </a:r>
            <a:r>
              <a:rPr lang="cs-CZ" sz="2000" dirty="0" smtClean="0"/>
              <a:t> Participant </a:t>
            </a:r>
            <a:r>
              <a:rPr lang="cs-CZ" sz="2000" dirty="0" err="1" smtClean="0"/>
              <a:t>Portal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CALLS</a:t>
            </a:r>
          </a:p>
          <a:p>
            <a:pPr marL="0" indent="0">
              <a:buNone/>
            </a:pPr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ec.europa.eu/research/participants/portal/desktop/en/home.html</a:t>
            </a:r>
            <a:endParaRPr lang="cs-CZ" sz="1800" dirty="0" smtClean="0"/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000" dirty="0" err="1" smtClean="0"/>
              <a:t>European</a:t>
            </a:r>
            <a:r>
              <a:rPr lang="cs-CZ" sz="2000" dirty="0" smtClean="0"/>
              <a:t> </a:t>
            </a:r>
            <a:r>
              <a:rPr lang="cs-CZ" sz="2000" dirty="0" err="1" smtClean="0"/>
              <a:t>Commission</a:t>
            </a:r>
            <a:r>
              <a:rPr lang="cs-CZ" sz="2000" dirty="0" smtClean="0"/>
              <a:t>, Marie Curie </a:t>
            </a:r>
            <a:r>
              <a:rPr lang="cs-CZ" sz="2000" dirty="0" err="1" smtClean="0"/>
              <a:t>Actions</a:t>
            </a:r>
            <a:endParaRPr lang="cs-CZ" sz="2000" dirty="0" smtClean="0"/>
          </a:p>
          <a:p>
            <a:pPr marL="0" indent="0">
              <a:buNone/>
            </a:pPr>
            <a:r>
              <a:rPr lang="cs-CZ" sz="1800" dirty="0">
                <a:hlinkClick r:id="rId4"/>
              </a:rPr>
              <a:t>http://</a:t>
            </a:r>
            <a:r>
              <a:rPr lang="cs-CZ" sz="1800" dirty="0" smtClean="0">
                <a:hlinkClick r:id="rId4"/>
              </a:rPr>
              <a:t>ec.europa.eu/programmes/horizon2020/en/h2020-section/marie-sk%C5%82odowska-curie-actions</a:t>
            </a:r>
            <a:endParaRPr lang="cs-CZ" sz="18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450850"/>
            <a:r>
              <a:rPr lang="cs-CZ" sz="2000" dirty="0" err="1" smtClean="0">
                <a:solidFill>
                  <a:prstClr val="black"/>
                </a:solidFill>
              </a:rPr>
              <a:t>Work</a:t>
            </a:r>
            <a:r>
              <a:rPr lang="cs-CZ" sz="2000" dirty="0" smtClean="0">
                <a:solidFill>
                  <a:prstClr val="black"/>
                </a:solidFill>
              </a:rPr>
              <a:t> Programme Horizon 2020,  2014-15, MSCA </a:t>
            </a:r>
            <a:r>
              <a:rPr lang="cs-CZ" sz="1600" dirty="0" smtClean="0">
                <a:hlinkClick r:id="rId5"/>
              </a:rPr>
              <a:t>http://ec.europa.eu/research/participants/data/ref/h2020/wp/2014_2015/main/h2020-wp1415-msca_en.pdf</a:t>
            </a:r>
            <a:endParaRPr lang="cs-CZ" sz="1600" dirty="0" smtClean="0"/>
          </a:p>
          <a:p>
            <a:pPr marL="0" indent="450850"/>
            <a:r>
              <a:rPr lang="cs-CZ" sz="1800" dirty="0" smtClean="0"/>
              <a:t>Video - Training on MSCA  ITN and RISE (15.1.2014 DG </a:t>
            </a:r>
            <a:r>
              <a:rPr lang="cs-CZ" sz="1800" dirty="0" err="1" smtClean="0"/>
              <a:t>Education</a:t>
            </a:r>
            <a:r>
              <a:rPr lang="cs-CZ" sz="1800" dirty="0" smtClean="0"/>
              <a:t> and </a:t>
            </a:r>
            <a:r>
              <a:rPr lang="cs-CZ" sz="1800" dirty="0" err="1" smtClean="0"/>
              <a:t>Culture</a:t>
            </a:r>
            <a:r>
              <a:rPr lang="cs-CZ" sz="1800" dirty="0"/>
              <a:t>) </a:t>
            </a:r>
            <a:r>
              <a:rPr lang="cs-CZ" sz="1600" dirty="0">
                <a:hlinkClick r:id="rId6"/>
              </a:rPr>
              <a:t>https://</a:t>
            </a:r>
            <a:r>
              <a:rPr lang="cs-CZ" sz="1600" dirty="0" smtClean="0">
                <a:hlinkClick r:id="rId6"/>
              </a:rPr>
              <a:t>scic.ec.europa.eu/streaming/index.php?es=2&amp;sessionno=e6cc48e3a8db9b618592a86a57960164</a:t>
            </a:r>
            <a:endParaRPr lang="cs-CZ" sz="1600" dirty="0" smtClean="0"/>
          </a:p>
          <a:p>
            <a:pPr marL="0" indent="450850"/>
            <a:endParaRPr lang="cs-CZ" sz="1600" dirty="0" smtClean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6622504" cy="1470025"/>
          </a:xfrm>
        </p:spPr>
        <p:txBody>
          <a:bodyPr/>
          <a:lstStyle/>
          <a:p>
            <a:r>
              <a:rPr lang="cs-CZ" i="1" dirty="0" smtClean="0"/>
              <a:t>Děkuji za pozornost !</a:t>
            </a:r>
            <a:endParaRPr lang="cs-CZ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61925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0825" y="3355975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>
                <a:latin typeface="Tahoma" pitchFamily="34" charset="0"/>
              </a:rPr>
              <a:t>www.vscht.cz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697"/>
            <a:ext cx="2736304" cy="946163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8929" y="5457967"/>
            <a:ext cx="2495080" cy="63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2051720" y="62100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80808"/>
                </a:solidFill>
              </a:rPr>
              <a:t>KAMPUŠ, EUPRO II, LE12005</a:t>
            </a:r>
            <a:endParaRPr lang="cs-CZ" dirty="0">
              <a:solidFill>
                <a:srgbClr val="080808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3796937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80808"/>
                </a:solidFill>
              </a:rPr>
              <a:t>Ing. Anna Mittnerová</a:t>
            </a:r>
          </a:p>
          <a:p>
            <a:r>
              <a:rPr lang="cs-CZ" dirty="0" smtClean="0">
                <a:solidFill>
                  <a:srgbClr val="080808"/>
                </a:solidFill>
                <a:hlinkClick r:id="rId4"/>
              </a:rPr>
              <a:t>anna.mittnerova@vscht.cz</a:t>
            </a:r>
            <a:endParaRPr lang="cs-CZ" dirty="0" smtClean="0">
              <a:solidFill>
                <a:srgbClr val="080808"/>
              </a:solidFill>
            </a:endParaRPr>
          </a:p>
          <a:p>
            <a:r>
              <a:rPr lang="cs-CZ" dirty="0" smtClean="0">
                <a:solidFill>
                  <a:srgbClr val="080808"/>
                </a:solidFill>
              </a:rPr>
              <a:t>VŠCHT Praha,</a:t>
            </a:r>
          </a:p>
          <a:p>
            <a:r>
              <a:rPr lang="cs-CZ" dirty="0" smtClean="0">
                <a:solidFill>
                  <a:srgbClr val="080808"/>
                </a:solidFill>
              </a:rPr>
              <a:t>Odděleni pro vědu a výzkum </a:t>
            </a:r>
            <a:endParaRPr lang="cs-CZ" dirty="0">
              <a:solidFill>
                <a:srgbClr val="080808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18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292080" y="595653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80808"/>
                </a:solidFill>
                <a:hlinkClick r:id="rId5"/>
              </a:rPr>
              <a:t>http://</a:t>
            </a:r>
            <a:r>
              <a:rPr lang="cs-CZ" dirty="0" smtClean="0">
                <a:solidFill>
                  <a:srgbClr val="080808"/>
                </a:solidFill>
                <a:hlinkClick r:id="rId5"/>
              </a:rPr>
              <a:t>www.vscht.cz/homepage/veda/index/Profil_vav/kampus</a:t>
            </a:r>
            <a:r>
              <a:rPr lang="cs-CZ" dirty="0" smtClean="0">
                <a:solidFill>
                  <a:srgbClr val="080808"/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7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760"/>
            <a:ext cx="9144000" cy="605847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Ovál 5"/>
          <p:cNvSpPr/>
          <p:nvPr/>
        </p:nvSpPr>
        <p:spPr>
          <a:xfrm>
            <a:off x="42392" y="4797152"/>
            <a:ext cx="21602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programu MSCA </a:t>
            </a:r>
            <a:br>
              <a:rPr lang="cs-CZ" dirty="0" smtClean="0"/>
            </a:br>
            <a:r>
              <a:rPr lang="fr-BE" i="1" dirty="0" smtClean="0"/>
              <a:t>Marie </a:t>
            </a:r>
            <a:r>
              <a:rPr lang="fr-BE" i="1" dirty="0"/>
              <a:t>Skłodowska-Curie Actions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Stážisté </a:t>
            </a:r>
            <a:r>
              <a:rPr lang="cs-CZ" sz="2400" dirty="0"/>
              <a:t>(</a:t>
            </a:r>
            <a:r>
              <a:rPr lang="cs-CZ" sz="2400" dirty="0" err="1" smtClean="0"/>
              <a:t>fellows</a:t>
            </a:r>
            <a:r>
              <a:rPr lang="cs-CZ" sz="2400" dirty="0" smtClean="0"/>
              <a:t>, </a:t>
            </a:r>
            <a:r>
              <a:rPr lang="cs-CZ" sz="2400" dirty="0" err="1" smtClean="0"/>
              <a:t>staff</a:t>
            </a:r>
            <a:r>
              <a:rPr lang="cs-CZ" sz="2400" dirty="0" smtClean="0"/>
              <a:t>) se zapojují do „</a:t>
            </a:r>
            <a:r>
              <a:rPr lang="cs-CZ" sz="2400" b="1" dirty="0" err="1" smtClean="0">
                <a:solidFill>
                  <a:srgbClr val="00B050"/>
                </a:solidFill>
              </a:rPr>
              <a:t>training</a:t>
            </a:r>
            <a:r>
              <a:rPr lang="cs-CZ" sz="2400" b="1" dirty="0" smtClean="0">
                <a:solidFill>
                  <a:srgbClr val="00B050"/>
                </a:solidFill>
              </a:rPr>
              <a:t>“ programu </a:t>
            </a:r>
            <a:endParaRPr lang="cs-CZ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prostřednictvím </a:t>
            </a:r>
            <a:r>
              <a:rPr lang="cs-CZ" sz="2400" b="1" dirty="0">
                <a:solidFill>
                  <a:srgbClr val="00B050"/>
                </a:solidFill>
              </a:rPr>
              <a:t>mobilit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v rámci </a:t>
            </a:r>
            <a:r>
              <a:rPr lang="cs-CZ" sz="2400" b="1" dirty="0">
                <a:solidFill>
                  <a:srgbClr val="00B050"/>
                </a:solidFill>
              </a:rPr>
              <a:t>výzkumného</a:t>
            </a:r>
            <a:r>
              <a:rPr lang="cs-CZ" sz="2400" dirty="0"/>
              <a:t> projektu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 hostitelské organizaci získávají </a:t>
            </a:r>
            <a:r>
              <a:rPr lang="cs-CZ" sz="2400" dirty="0"/>
              <a:t>nové </a:t>
            </a:r>
            <a:r>
              <a:rPr lang="cs-CZ" sz="2400" b="1" dirty="0" smtClean="0">
                <a:solidFill>
                  <a:srgbClr val="00B050"/>
                </a:solidFill>
              </a:rPr>
              <a:t>znalosti</a:t>
            </a:r>
            <a:r>
              <a:rPr lang="cs-CZ" sz="2400" dirty="0" smtClean="0"/>
              <a:t>, </a:t>
            </a:r>
            <a:r>
              <a:rPr lang="cs-CZ" sz="2400" b="1" dirty="0" smtClean="0">
                <a:solidFill>
                  <a:srgbClr val="00B050"/>
                </a:solidFill>
              </a:rPr>
              <a:t>dovednosti</a:t>
            </a:r>
            <a:r>
              <a:rPr lang="cs-CZ" sz="2400" dirty="0" smtClean="0"/>
              <a:t>, zvyšují si odbornost, kariérní kompetence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600" dirty="0" smtClean="0"/>
              <a:t>Podmínky  mobility:</a:t>
            </a:r>
            <a:endParaRPr lang="cs-CZ" sz="2200" dirty="0"/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sz="2200" b="1" dirty="0" smtClean="0"/>
              <a:t>Mezinárodní</a:t>
            </a:r>
            <a:r>
              <a:rPr lang="cs-CZ" sz="2200" dirty="0" smtClean="0"/>
              <a:t>  pobyty– stážista vyjíždí v rámci grantu do jiné země (členské</a:t>
            </a:r>
            <a:r>
              <a:rPr lang="cs-CZ" sz="2200" dirty="0"/>
              <a:t>, </a:t>
            </a:r>
            <a:r>
              <a:rPr lang="cs-CZ" sz="2200" dirty="0" smtClean="0"/>
              <a:t>asociované nebo </a:t>
            </a:r>
            <a:r>
              <a:rPr lang="cs-CZ" sz="2200" dirty="0"/>
              <a:t>třetí </a:t>
            </a:r>
            <a:r>
              <a:rPr lang="cs-CZ" sz="2200" dirty="0" smtClean="0"/>
              <a:t>země)</a:t>
            </a:r>
            <a:endParaRPr lang="cs-CZ" sz="2200" dirty="0"/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sz="2200" b="1" dirty="0" smtClean="0"/>
              <a:t>I</a:t>
            </a:r>
            <a:r>
              <a:rPr lang="en-GB" sz="2200" b="1" dirty="0" err="1"/>
              <a:t>nterdisciplinary</a:t>
            </a:r>
            <a:r>
              <a:rPr lang="en-GB" sz="2200" dirty="0"/>
              <a:t> level through advanced </a:t>
            </a:r>
            <a:r>
              <a:rPr lang="en-GB" sz="2200" dirty="0" smtClean="0"/>
              <a:t>training</a:t>
            </a:r>
            <a:r>
              <a:rPr lang="cs-CZ" sz="2200" dirty="0" smtClean="0"/>
              <a:t> – zvyšování a získávání odbornosti a dovedností v dalších  disciplínách</a:t>
            </a:r>
            <a:endParaRPr lang="cs-CZ" sz="2200" dirty="0"/>
          </a:p>
          <a:p>
            <a:pPr marL="742950" lvl="2" indent="-342900">
              <a:buFont typeface="Wingdings" pitchFamily="2" charset="2"/>
              <a:buChar char="§"/>
              <a:defRPr/>
            </a:pPr>
            <a:r>
              <a:rPr lang="cs-CZ" sz="2200" b="1" dirty="0" err="1"/>
              <a:t>I</a:t>
            </a:r>
            <a:r>
              <a:rPr lang="en-GB" sz="2200" b="1" dirty="0" err="1" smtClean="0"/>
              <a:t>ntersectoral</a:t>
            </a:r>
            <a:r>
              <a:rPr lang="en-GB" sz="2200" dirty="0" smtClean="0"/>
              <a:t> </a:t>
            </a:r>
            <a:r>
              <a:rPr lang="en-GB" sz="2200" dirty="0"/>
              <a:t>mobility </a:t>
            </a:r>
            <a:r>
              <a:rPr lang="cs-CZ" sz="2200" dirty="0" smtClean="0"/>
              <a:t>– získávání dovedností a znalostí z opačného sektoru = akademický versus privátní sektor (MSP)</a:t>
            </a:r>
            <a:endParaRPr lang="cs-CZ" sz="22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cs-CZ" altLang="en-US" sz="4000" dirty="0" smtClean="0"/>
              <a:t>Typy akcí MSCA</a:t>
            </a:r>
            <a:br>
              <a:rPr lang="cs-CZ" altLang="en-US" sz="4000" dirty="0" smtClean="0"/>
            </a:br>
            <a:r>
              <a:rPr lang="fr-BE" altLang="en-US" sz="4000" dirty="0" smtClean="0"/>
              <a:t>Marie </a:t>
            </a:r>
            <a:r>
              <a:rPr lang="fr-BE" altLang="en-US" sz="4000" dirty="0"/>
              <a:t>Skłodowska-Curie </a:t>
            </a:r>
            <a:r>
              <a:rPr lang="fr-BE" altLang="en-US" sz="4000" dirty="0" smtClean="0"/>
              <a:t>Actions</a:t>
            </a:r>
            <a:r>
              <a:rPr lang="cs-CZ" altLang="en-US" sz="4000" dirty="0" smtClean="0"/>
              <a:t> </a:t>
            </a:r>
            <a:endParaRPr lang="cs-CZ" sz="4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06071"/>
              </p:ext>
            </p:extLst>
          </p:nvPr>
        </p:nvGraphicFramePr>
        <p:xfrm>
          <a:off x="467544" y="1289288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933872"/>
                <a:gridCol w="4557192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Innovative Training Networks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ITN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early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-stage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researchers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ESR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&lt; 4 </a:t>
                      </a: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years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A447E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Doctoral and initial training: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Training Networks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 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ETN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Industrial Doctorates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Joint Doctorates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EJD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Individual Fellowships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IF</a:t>
                      </a:r>
                      <a:b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experienced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researchers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ER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&gt; 4 </a:t>
                      </a: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years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A447E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Support for experienced researchers to undertake international and inter-sector mobility, incl. career restart and reintegration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Research and Innovation Staff Exchange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RISE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A447E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researchers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other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staff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International and inter-sector cooperation through the exchange of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Co-funding of programmes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A447E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COFUND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A447E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algn="r"/>
                      <a:r>
                        <a:rPr lang="cs-CZ" sz="1400" b="1" dirty="0" smtClean="0">
                          <a:solidFill>
                            <a:srgbClr val="CC3399"/>
                          </a:solidFill>
                        </a:rPr>
                        <a:t>Early</a:t>
                      </a:r>
                      <a:r>
                        <a:rPr lang="cs-CZ" sz="1400" b="1" baseline="0" dirty="0" smtClean="0">
                          <a:solidFill>
                            <a:srgbClr val="CC3399"/>
                          </a:solidFill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CC3399"/>
                          </a:solidFill>
                        </a:rPr>
                        <a:t>stage</a:t>
                      </a:r>
                      <a:r>
                        <a:rPr lang="cs-CZ" sz="1400" b="1" baseline="0" dirty="0" smtClean="0">
                          <a:solidFill>
                            <a:srgbClr val="CC3399"/>
                          </a:solidFill>
                        </a:rPr>
                        <a:t> + </a:t>
                      </a:r>
                      <a:r>
                        <a:rPr lang="cs-CZ" sz="1400" b="1" baseline="0" dirty="0" err="1" smtClean="0">
                          <a:solidFill>
                            <a:srgbClr val="CC3399"/>
                          </a:solidFill>
                        </a:rPr>
                        <a:t>experienced</a:t>
                      </a:r>
                      <a:r>
                        <a:rPr lang="cs-CZ" sz="1400" b="1" baseline="0" dirty="0" smtClean="0">
                          <a:solidFill>
                            <a:srgbClr val="CC3399"/>
                          </a:solidFill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CC3399"/>
                          </a:solidFill>
                        </a:rPr>
                        <a:t>researchers</a:t>
                      </a:r>
                      <a:endParaRPr lang="cs-CZ" sz="1400" b="1" dirty="0">
                        <a:solidFill>
                          <a:srgbClr val="CC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Co-funding of regional, national and international programmes: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doctoral programmes (ESR)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fellowship programmes (ER)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4</a:t>
            </a:fld>
            <a:endParaRPr lang="cs-CZ"/>
          </a:p>
        </p:txBody>
      </p:sp>
      <p:sp>
        <p:nvSpPr>
          <p:cNvPr id="9" name="TextBox 1"/>
          <p:cNvSpPr txBox="1"/>
          <p:nvPr/>
        </p:nvSpPr>
        <p:spPr>
          <a:xfrm>
            <a:off x="0" y="5746443"/>
            <a:ext cx="309634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AA447E"/>
                </a:solidFill>
                <a:latin typeface=""/>
                <a:ea typeface="ＭＳ Ｐゴシック" pitchFamily="34" charset="-128"/>
                <a:cs typeface="Arial" pitchFamily="34" charset="0"/>
              </a:rPr>
              <a:t>Vacancies published </a:t>
            </a:r>
            <a:r>
              <a:rPr lang="en-GB" b="1" dirty="0" smtClean="0">
                <a:solidFill>
                  <a:srgbClr val="AA447E"/>
                </a:solidFill>
                <a:latin typeface=""/>
                <a:ea typeface="ＭＳ Ｐゴシック" pitchFamily="34" charset="-128"/>
                <a:cs typeface="Arial" pitchFamily="34" charset="0"/>
              </a:rPr>
              <a:t>online: EURAXESS</a:t>
            </a:r>
            <a:r>
              <a:rPr lang="cs-CZ" b="1" dirty="0" smtClean="0">
                <a:solidFill>
                  <a:srgbClr val="AA447E"/>
                </a:solidFill>
                <a:latin typeface=""/>
                <a:ea typeface="ＭＳ Ｐゴシック" pitchFamily="34" charset="-128"/>
                <a:cs typeface="Arial" pitchFamily="34" charset="0"/>
              </a:rPr>
              <a:t> </a:t>
            </a:r>
            <a:r>
              <a:rPr lang="cs-CZ" u="sng" dirty="0">
                <a:solidFill>
                  <a:srgbClr val="080808"/>
                </a:solidFill>
                <a:hlinkClick r:id="rId2"/>
              </a:rPr>
              <a:t>http://ec.europa.eu/euraxess</a:t>
            </a:r>
            <a:r>
              <a:rPr lang="cs-CZ" u="sng" dirty="0">
                <a:solidFill>
                  <a:srgbClr val="080808"/>
                </a:solidFill>
              </a:rPr>
              <a:t> </a:t>
            </a:r>
            <a:endParaRPr lang="en-GB" b="1" dirty="0">
              <a:solidFill>
                <a:srgbClr val="AA447E"/>
              </a:solidFill>
              <a:latin typeface=""/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10" name="Straight Arrow Connector 3"/>
          <p:cNvCxnSpPr/>
          <p:nvPr/>
        </p:nvCxnSpPr>
        <p:spPr>
          <a:xfrm flipV="1">
            <a:off x="1953951" y="2001416"/>
            <a:ext cx="522058" cy="3757604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2"/>
          <p:cNvCxnSpPr/>
          <p:nvPr/>
        </p:nvCxnSpPr>
        <p:spPr>
          <a:xfrm flipV="1">
            <a:off x="2051720" y="5445224"/>
            <a:ext cx="450050" cy="30122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5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Výzvy pro jednotlivé typy akcí MSC</a:t>
            </a:r>
            <a:br>
              <a:rPr lang="cs-CZ" sz="4000" dirty="0"/>
            </a:br>
            <a:r>
              <a:rPr lang="cs-CZ" sz="2200" dirty="0">
                <a:hlinkClick r:id="rId2"/>
              </a:rPr>
              <a:t>http://</a:t>
            </a:r>
            <a:r>
              <a:rPr lang="cs-CZ" sz="2200" dirty="0" smtClean="0">
                <a:hlinkClick r:id="rId2"/>
              </a:rPr>
              <a:t>ec.europa.eu/research/participants/portal/desktop/en/opportunities/h2020/index.html</a:t>
            </a:r>
            <a:r>
              <a:rPr lang="cs-CZ" sz="2200" dirty="0" smtClean="0"/>
              <a:t> </a:t>
            </a:r>
            <a:endParaRPr lang="cs-CZ" sz="4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970857"/>
              </p:ext>
            </p:extLst>
          </p:nvPr>
        </p:nvGraphicFramePr>
        <p:xfrm>
          <a:off x="457200" y="1600200"/>
          <a:ext cx="8229600" cy="447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2568477"/>
                <a:gridCol w="176234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Typ akce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Vyhlášení - uzávěrka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Rozpočet v  mil.€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Innovative Training Networks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(ITN)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Training Networks (ETN),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Industrial Doctorates (EID)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Joint Doctorates (EJD)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11/12/2013 – 9/04/2014</a:t>
                      </a:r>
                      <a:endParaRPr lang="cs-CZ" sz="17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2/09/2014 – 13/01/2015</a:t>
                      </a:r>
                      <a:endParaRPr lang="cs-CZ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405</a:t>
                      </a:r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 </a:t>
                      </a:r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2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015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Individual</a:t>
                      </a: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Fellowships</a:t>
                      </a: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(IF) 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12/03/2014 – 11/09/2014</a:t>
                      </a:r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ase" latinLnBrk="0" hangingPunct="1"/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12/03/2015 – 10/09/2015</a:t>
                      </a:r>
                      <a:endParaRPr lang="cs-CZ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240,50 v 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cs-CZ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2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015</a:t>
                      </a:r>
                      <a:endParaRPr kumimoji="0" lang="cs-CZ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en-US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Research and Innovation Staff Exchange (RISE)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11/12/2013 – 24/4/2014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06/01/2015 -</a:t>
                      </a:r>
                      <a:r>
                        <a:rPr lang="cs-CZ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  28/4/2015</a:t>
                      </a:r>
                      <a:endParaRPr lang="cs-CZ" sz="1700" dirty="0" smtClean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70 v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endParaRPr kumimoji="0" lang="cs-CZ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80 v 2015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en-US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Co-funding of regional, national and international </a:t>
                      </a:r>
                      <a:r>
                        <a:rPr kumimoji="0" lang="en-US" sz="1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programmes</a:t>
                      </a:r>
                      <a:r>
                        <a:rPr kumimoji="0" lang="en-US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 (COFUND)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10/4/2014 – 02/10/2014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14/4/2015  - 01/10/2015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80 v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endParaRPr kumimoji="0" lang="cs-CZ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80 v 2015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en-US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European Researchers' Night (NIGHT), CSA 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</a:rPr>
                        <a:t>11/12/2013 – 04/02/2014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</a:pPr>
                      <a:r>
                        <a:rPr kumimoji="0" lang="cs-CZ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8 v 2014-15</a:t>
                      </a:r>
                      <a:endParaRPr kumimoji="0" lang="cs-CZ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8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Bottom</a:t>
            </a:r>
            <a:r>
              <a:rPr lang="cs-CZ" dirty="0" smtClean="0"/>
              <a:t> –up“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Téma výzkumu si volí výzkumník (konsorcium)</a:t>
            </a:r>
          </a:p>
          <a:p>
            <a:r>
              <a:rPr lang="cs-CZ" sz="2800" dirty="0" smtClean="0"/>
              <a:t>Pokrývá všechny typy výzkumu od základního až po průmyslový výzkum</a:t>
            </a:r>
          </a:p>
          <a:p>
            <a:r>
              <a:rPr lang="cs-CZ" sz="2800" dirty="0" smtClean="0"/>
              <a:t>Zahrnuje všechny vědecké obory</a:t>
            </a:r>
          </a:p>
          <a:p>
            <a:r>
              <a:rPr lang="cs-CZ" sz="2800" dirty="0" smtClean="0"/>
              <a:t>Je otevřen všem výzkumníkům, inovátorům, univerzitám, výzkumným organizacím, výzkumným infrastrukturám, privátní sféře</a:t>
            </a:r>
          </a:p>
          <a:p>
            <a:r>
              <a:rPr lang="cs-CZ" sz="2800" dirty="0" smtClean="0"/>
              <a:t>Je přístupný všem zemím</a:t>
            </a:r>
          </a:p>
          <a:p>
            <a:r>
              <a:rPr lang="cs-CZ" sz="2800" dirty="0" smtClean="0"/>
              <a:t>Důraz je kladen na zapojení průmyslu (zejména MSP) 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Excellence</a:t>
            </a:r>
            <a:r>
              <a:rPr lang="cs-CZ" b="1" dirty="0" smtClean="0"/>
              <a:t> – kvalita, inovativnost  výzkumu a školícího programu</a:t>
            </a:r>
          </a:p>
          <a:p>
            <a:pPr lvl="1"/>
            <a:r>
              <a:rPr lang="en-GB" dirty="0"/>
              <a:t>Quality, innovative aspects and credibility of the research </a:t>
            </a:r>
            <a:r>
              <a:rPr lang="cs-CZ" dirty="0" smtClean="0"/>
              <a:t>and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en-GB" dirty="0" smtClean="0"/>
              <a:t>programme</a:t>
            </a:r>
            <a:endParaRPr lang="cs-CZ" dirty="0" smtClean="0"/>
          </a:p>
          <a:p>
            <a:r>
              <a:rPr lang="en-GB" b="1" dirty="0" smtClean="0"/>
              <a:t>Impact</a:t>
            </a:r>
            <a:r>
              <a:rPr lang="cs-CZ" b="1" dirty="0" smtClean="0"/>
              <a:t> – dopad na osobní rozvoj stážisty</a:t>
            </a:r>
          </a:p>
          <a:p>
            <a:pPr lvl="1"/>
            <a:r>
              <a:rPr lang="en-GB" dirty="0"/>
              <a:t>Enhancing research- and innovation-related human resources, skills and working conditions to realise the potential of individuals and to provide new career perspectives</a:t>
            </a:r>
            <a:endParaRPr lang="cs-CZ" dirty="0" smtClean="0"/>
          </a:p>
          <a:p>
            <a:r>
              <a:rPr lang="en-GB" b="1" dirty="0" smtClean="0"/>
              <a:t>Implementation</a:t>
            </a:r>
            <a:r>
              <a:rPr lang="cs-CZ" b="1" dirty="0" smtClean="0"/>
              <a:t> – kvalita a efektivita provádění projektu</a:t>
            </a:r>
          </a:p>
          <a:p>
            <a:pPr lvl="1"/>
            <a:r>
              <a:rPr lang="en-GB" dirty="0"/>
              <a:t>Overall coherence and effectiveness of the work plan,</a:t>
            </a:r>
            <a:endParaRPr lang="cs-CZ" dirty="0"/>
          </a:p>
          <a:p>
            <a:pPr lvl="1"/>
            <a:r>
              <a:rPr lang="en-GB" dirty="0"/>
              <a:t>Appropriateness of the management structures and </a:t>
            </a:r>
            <a:r>
              <a:rPr lang="en-GB" dirty="0" smtClean="0"/>
              <a:t>procedures</a:t>
            </a:r>
            <a:endParaRPr lang="cs-CZ" sz="240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32848" cy="922114"/>
          </a:xfrm>
        </p:spPr>
        <p:txBody>
          <a:bodyPr/>
          <a:lstStyle/>
          <a:p>
            <a:r>
              <a:rPr lang="cs-CZ" dirty="0" smtClean="0"/>
              <a:t>Formy projektů a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sz="2800" b="1" dirty="0" err="1" smtClean="0"/>
              <a:t>Multipartnerské</a:t>
            </a:r>
            <a:r>
              <a:rPr lang="cs-CZ" sz="2800" dirty="0" smtClean="0"/>
              <a:t> – o projekt žádá konsorcium řešitelů - ITN (ETN, EID, EJD),  RISE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900" b="1" dirty="0" smtClean="0">
                <a:solidFill>
                  <a:srgbClr val="00B050"/>
                </a:solidFill>
              </a:rPr>
              <a:t>ITN</a:t>
            </a:r>
            <a:r>
              <a:rPr lang="cs-CZ" sz="2900" dirty="0" smtClean="0"/>
              <a:t>  - konsorcium najímá </a:t>
            </a:r>
            <a:r>
              <a:rPr lang="cs-CZ" sz="2900" b="1" dirty="0" smtClean="0"/>
              <a:t>začínající</a:t>
            </a:r>
            <a:r>
              <a:rPr lang="cs-CZ" sz="2900" dirty="0" smtClean="0"/>
              <a:t> výzkumníky/doktorandy (ESR), kteří jsou vzděláváni v rámci projektu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900" b="1" dirty="0" smtClean="0">
                <a:solidFill>
                  <a:srgbClr val="00B050"/>
                </a:solidFill>
              </a:rPr>
              <a:t>RISE</a:t>
            </a:r>
            <a:r>
              <a:rPr lang="cs-CZ" sz="2900" dirty="0">
                <a:solidFill>
                  <a:srgbClr val="00B050"/>
                </a:solidFill>
              </a:rPr>
              <a:t> </a:t>
            </a:r>
            <a:r>
              <a:rPr lang="cs-CZ" sz="2900" dirty="0" smtClean="0"/>
              <a:t>- pro </a:t>
            </a:r>
            <a:r>
              <a:rPr lang="cs-CZ" sz="2900" dirty="0"/>
              <a:t>výzkumníky, inovátory, </a:t>
            </a:r>
            <a:r>
              <a:rPr lang="cs-CZ" sz="2900" dirty="0" smtClean="0"/>
              <a:t>začínající, zkušené, výměnné pobyty</a:t>
            </a:r>
            <a:br>
              <a:rPr lang="cs-CZ" sz="2900" dirty="0" smtClean="0"/>
            </a:br>
            <a:endParaRPr lang="cs-CZ" sz="2600" dirty="0"/>
          </a:p>
          <a:p>
            <a:pPr marL="514350" indent="-514350">
              <a:buFont typeface="+mj-lt"/>
              <a:buAutoNum type="alphaUcPeriod"/>
            </a:pPr>
            <a:r>
              <a:rPr lang="cs-CZ" sz="2800" b="1" dirty="0" err="1" smtClean="0"/>
              <a:t>Monopartnerské</a:t>
            </a:r>
            <a:r>
              <a:rPr lang="cs-CZ" sz="2800" dirty="0" smtClean="0"/>
              <a:t>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900" b="1" dirty="0" smtClean="0">
                <a:solidFill>
                  <a:srgbClr val="00B050"/>
                </a:solidFill>
              </a:rPr>
              <a:t>IF</a:t>
            </a:r>
            <a:r>
              <a:rPr lang="cs-CZ" sz="2900" dirty="0" smtClean="0"/>
              <a:t> - </a:t>
            </a:r>
            <a:r>
              <a:rPr lang="cs-CZ" sz="2900" dirty="0"/>
              <a:t>o projekt </a:t>
            </a:r>
            <a:r>
              <a:rPr lang="cs-CZ" sz="2900" dirty="0" smtClean="0"/>
              <a:t>žádá zkušený výzkumník/</a:t>
            </a:r>
            <a:r>
              <a:rPr lang="cs-CZ" sz="2900" dirty="0" err="1" smtClean="0"/>
              <a:t>postdoc</a:t>
            </a:r>
            <a:r>
              <a:rPr lang="cs-CZ" sz="2900" dirty="0" smtClean="0"/>
              <a:t> </a:t>
            </a:r>
            <a:r>
              <a:rPr lang="cs-CZ" sz="2900" dirty="0"/>
              <a:t>s hostitelskou </a:t>
            </a:r>
            <a:r>
              <a:rPr lang="cs-CZ" sz="2900" dirty="0" smtClean="0"/>
              <a:t>institucí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900" b="1" dirty="0" smtClean="0">
                <a:solidFill>
                  <a:srgbClr val="00B050"/>
                </a:solidFill>
              </a:rPr>
              <a:t>COFUND</a:t>
            </a:r>
            <a:r>
              <a:rPr lang="cs-CZ" sz="2900" dirty="0" smtClean="0"/>
              <a:t> -nadstavba k národnímu/regionálnímu programu pro posílení excelence, vědeckého vzdělávání, mezinárodních mobilit, profesního rozvoje, pro začínající i zkušené výzkumníky, </a:t>
            </a:r>
            <a:br>
              <a:rPr lang="cs-CZ" sz="2900" dirty="0" smtClean="0"/>
            </a:br>
            <a:r>
              <a:rPr lang="cs-CZ" sz="2900" dirty="0" smtClean="0"/>
              <a:t>možné synergie se strukturálními fondy</a:t>
            </a:r>
          </a:p>
          <a:p>
            <a:pPr marL="400050" lvl="1" indent="0">
              <a:buNone/>
            </a:pPr>
            <a:endParaRPr lang="cs-CZ" sz="2400" dirty="0" smtClean="0"/>
          </a:p>
          <a:p>
            <a:r>
              <a:rPr lang="cs-CZ" sz="2800" b="1" dirty="0" err="1" smtClean="0"/>
              <a:t>Recruitment</a:t>
            </a:r>
            <a:r>
              <a:rPr lang="cs-CZ" sz="2800" dirty="0" smtClean="0"/>
              <a:t> – nábor – stážista uzavře pracovní smlouvu v hostitelské organizaci, délka pobytu </a:t>
            </a:r>
            <a:r>
              <a:rPr lang="en-US" sz="2800" dirty="0" smtClean="0"/>
              <a:t>&gt; </a:t>
            </a:r>
            <a:r>
              <a:rPr lang="cs-CZ" sz="2800" dirty="0" smtClean="0"/>
              <a:t>3 měsíce </a:t>
            </a:r>
            <a:r>
              <a:rPr lang="en-US" sz="2800" dirty="0" smtClean="0"/>
              <a:t>&lt;</a:t>
            </a:r>
            <a:r>
              <a:rPr lang="cs-CZ" sz="2800" dirty="0" smtClean="0"/>
              <a:t> 36 měsíců</a:t>
            </a:r>
          </a:p>
          <a:p>
            <a:r>
              <a:rPr lang="cs-CZ" sz="2800" b="1" dirty="0" err="1" smtClean="0"/>
              <a:t>Secondment</a:t>
            </a:r>
            <a:r>
              <a:rPr lang="cs-CZ" sz="2800" dirty="0" smtClean="0"/>
              <a:t> – stážista je vyslán z mateřské do hostitelské organizace, se kterou neuzavírá pracovní smlouvu  – kratší výjezdy do 3 měsíců</a:t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Délka projektu max. 48 měsíců</a:t>
            </a:r>
          </a:p>
          <a:p>
            <a:r>
              <a:rPr lang="cs-CZ" sz="2800" dirty="0" smtClean="0"/>
              <a:t>Platby – formou </a:t>
            </a:r>
            <a:r>
              <a:rPr lang="cs-CZ" sz="2800" b="1" dirty="0" smtClean="0"/>
              <a:t>FLAT RATES (paušály) </a:t>
            </a:r>
            <a:r>
              <a:rPr lang="cs-CZ" sz="2800" dirty="0" smtClean="0"/>
              <a:t>přes hostitelskou nebo vysílající instituci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8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" y="1412776"/>
            <a:ext cx="652675" cy="49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3" y="1982544"/>
            <a:ext cx="305263" cy="33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74" y="2708920"/>
            <a:ext cx="305263" cy="33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61" y="3304868"/>
            <a:ext cx="543626" cy="41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04" y="3388033"/>
            <a:ext cx="305263" cy="33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9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922114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Innovative</a:t>
            </a:r>
            <a:r>
              <a:rPr lang="cs-CZ" sz="4000" dirty="0"/>
              <a:t> Training </a:t>
            </a:r>
            <a:r>
              <a:rPr lang="cs-CZ" sz="4000" dirty="0" err="1"/>
              <a:t>Networks</a:t>
            </a:r>
            <a:r>
              <a:rPr lang="cs-CZ" sz="4000" dirty="0"/>
              <a:t> – </a:t>
            </a:r>
            <a:r>
              <a:rPr lang="cs-CZ" sz="4000" dirty="0" smtClean="0"/>
              <a:t>ITN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Cíl -  zlepšit excelentnost a strukturu  evropských doktorských studijních programů</a:t>
            </a:r>
          </a:p>
          <a:p>
            <a:r>
              <a:rPr lang="cs-CZ" sz="2000" dirty="0" smtClean="0"/>
              <a:t>Rozvíjet tvůrčí, podnikatelské, inovátorské myšlení, schopnosti, dovednosti výzkumníků/doktorandů</a:t>
            </a:r>
          </a:p>
          <a:p>
            <a:r>
              <a:rPr lang="cs-CZ" sz="2000" dirty="0" smtClean="0"/>
              <a:t>Strukturovat evropské výzkumné a doktorské studijní programy pro začínající výzkumníky/doktorandy</a:t>
            </a:r>
          </a:p>
          <a:p>
            <a:r>
              <a:rPr lang="cs-CZ" sz="2000" dirty="0" smtClean="0"/>
              <a:t>Podporovat přenos zkušeností a znalostí mezi partnery v projektu</a:t>
            </a:r>
          </a:p>
          <a:p>
            <a:r>
              <a:rPr lang="cs-CZ" sz="2000" dirty="0" smtClean="0"/>
              <a:t>Zvýšit šance a zlepšit perspektivy lepší zaměstnavatelnosti  začínajících výzkumníků/doktorandů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Podmínky</a:t>
            </a:r>
          </a:p>
          <a:p>
            <a:r>
              <a:rPr lang="cs-CZ" sz="2000" dirty="0" smtClean="0"/>
              <a:t>Doba trvání projektu</a:t>
            </a:r>
            <a:r>
              <a:rPr lang="en-US" sz="2000" dirty="0" smtClean="0"/>
              <a:t>: </a:t>
            </a:r>
            <a:r>
              <a:rPr lang="en-US" sz="2000" dirty="0"/>
              <a:t>maximum 4 </a:t>
            </a:r>
            <a:r>
              <a:rPr lang="cs-CZ" sz="2000" dirty="0" smtClean="0"/>
              <a:t>roky</a:t>
            </a:r>
            <a:endParaRPr lang="en-US" sz="2000" dirty="0"/>
          </a:p>
          <a:p>
            <a:r>
              <a:rPr lang="en-US" sz="2000" dirty="0"/>
              <a:t>Consortium agreement: </a:t>
            </a:r>
            <a:r>
              <a:rPr lang="cs-CZ" sz="2000" dirty="0" smtClean="0"/>
              <a:t>požadovaná pouze pro </a:t>
            </a:r>
            <a:r>
              <a:rPr lang="en-US" sz="2000" dirty="0" smtClean="0"/>
              <a:t>EID</a:t>
            </a:r>
            <a:endParaRPr lang="en-US" sz="2000" dirty="0"/>
          </a:p>
          <a:p>
            <a:r>
              <a:rPr lang="cs-CZ" sz="2000" dirty="0" smtClean="0"/>
              <a:t>Podpora pouze začínajících výzkumníků/</a:t>
            </a:r>
            <a:r>
              <a:rPr lang="cs-CZ" sz="2000" dirty="0" err="1" smtClean="0"/>
              <a:t>doktornadů</a:t>
            </a:r>
            <a:r>
              <a:rPr lang="cs-CZ" sz="2000" dirty="0" smtClean="0"/>
              <a:t>  (ESR </a:t>
            </a:r>
            <a:r>
              <a:rPr lang="en-US" sz="2000" dirty="0" smtClean="0"/>
              <a:t>&lt;</a:t>
            </a:r>
            <a:r>
              <a:rPr lang="cs-CZ" sz="2000" dirty="0" smtClean="0"/>
              <a:t>4 roky praxe)</a:t>
            </a:r>
            <a:endParaRPr lang="en-US" sz="2000" dirty="0"/>
          </a:p>
          <a:p>
            <a:r>
              <a:rPr lang="cs-CZ" sz="2000" dirty="0" smtClean="0"/>
              <a:t>Vzdělávací pobyty v hostitelské organizaci v délce</a:t>
            </a:r>
            <a:r>
              <a:rPr lang="en-US" sz="2000" dirty="0" smtClean="0"/>
              <a:t> </a:t>
            </a:r>
            <a:r>
              <a:rPr lang="cs-CZ" sz="2000" dirty="0" smtClean="0"/>
              <a:t>min.</a:t>
            </a:r>
            <a:r>
              <a:rPr lang="en-US" sz="2000" dirty="0" smtClean="0"/>
              <a:t>3</a:t>
            </a:r>
            <a:r>
              <a:rPr lang="cs-CZ" sz="2000" dirty="0" smtClean="0"/>
              <a:t> max.</a:t>
            </a:r>
            <a:r>
              <a:rPr lang="en-US" sz="2000" dirty="0" smtClean="0"/>
              <a:t>36 </a:t>
            </a:r>
            <a:r>
              <a:rPr lang="cs-CZ" sz="2000" dirty="0" smtClean="0"/>
              <a:t>měsíců</a:t>
            </a:r>
            <a:endParaRPr lang="en-US" sz="2000" dirty="0"/>
          </a:p>
          <a:p>
            <a:r>
              <a:rPr lang="en-US" sz="2000" dirty="0" smtClean="0"/>
              <a:t>Maxim</a:t>
            </a:r>
            <a:r>
              <a:rPr lang="cs-CZ" sz="2000" dirty="0" err="1" smtClean="0"/>
              <a:t>álně</a:t>
            </a:r>
            <a:r>
              <a:rPr lang="en-US" sz="2000" dirty="0" smtClean="0"/>
              <a:t> </a:t>
            </a:r>
            <a:r>
              <a:rPr lang="en-US" sz="2000" dirty="0"/>
              <a:t>540 </a:t>
            </a:r>
            <a:r>
              <a:rPr lang="cs-CZ" sz="2000" dirty="0" err="1" smtClean="0"/>
              <a:t>člověko</a:t>
            </a:r>
            <a:r>
              <a:rPr lang="cs-CZ" sz="2000" dirty="0" smtClean="0"/>
              <a:t>-měsíců/projekt a konsorcium </a:t>
            </a:r>
            <a:r>
              <a:rPr lang="en-US" sz="2000" dirty="0" smtClean="0"/>
              <a:t>(180 </a:t>
            </a:r>
            <a:r>
              <a:rPr lang="cs-CZ" sz="2000" dirty="0" smtClean="0"/>
              <a:t>pro </a:t>
            </a:r>
            <a:r>
              <a:rPr lang="en-US" sz="2000" dirty="0" smtClean="0"/>
              <a:t>EID </a:t>
            </a:r>
            <a:r>
              <a:rPr lang="cs-CZ" sz="2000" dirty="0" smtClean="0"/>
              <a:t>se </a:t>
            </a:r>
            <a:r>
              <a:rPr lang="en-US" sz="2000" dirty="0" smtClean="0"/>
              <a:t>2 partner</a:t>
            </a:r>
            <a:r>
              <a:rPr lang="cs-CZ" sz="2000" dirty="0" smtClean="0"/>
              <a:t>y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err="1" smtClean="0"/>
              <a:t>Separ</a:t>
            </a:r>
            <a:r>
              <a:rPr lang="cs-CZ" sz="2000" dirty="0" err="1" smtClean="0"/>
              <a:t>átní</a:t>
            </a:r>
            <a:r>
              <a:rPr lang="en-US" sz="2000" dirty="0" smtClean="0"/>
              <a:t> </a:t>
            </a:r>
            <a:r>
              <a:rPr lang="en-US" sz="2000" dirty="0" err="1" smtClean="0"/>
              <a:t>multidisciplin</a:t>
            </a:r>
            <a:r>
              <a:rPr lang="cs-CZ" sz="2000" dirty="0" err="1" smtClean="0"/>
              <a:t>ární</a:t>
            </a:r>
            <a:r>
              <a:rPr lang="en-US" sz="2000" dirty="0" smtClean="0"/>
              <a:t> panel</a:t>
            </a:r>
            <a:r>
              <a:rPr lang="cs-CZ" sz="2000" dirty="0" smtClean="0"/>
              <a:t>y</a:t>
            </a:r>
            <a:r>
              <a:rPr lang="en-US" sz="2000" dirty="0" smtClean="0"/>
              <a:t> </a:t>
            </a:r>
            <a:r>
              <a:rPr lang="en-US" sz="2000" dirty="0"/>
              <a:t>for EID and </a:t>
            </a:r>
            <a:r>
              <a:rPr lang="en-US" sz="2000" dirty="0" smtClean="0"/>
              <a:t>EJD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20.2.2014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573AF-D9CC-4152-90C8-3F8F49BC0E92}" type="slidenum">
              <a:rPr lang="cs-CZ" smtClean="0"/>
              <a:t>9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88224" y="4005064"/>
            <a:ext cx="1800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C3399"/>
                </a:solidFill>
              </a:rPr>
              <a:t>Recruitment</a:t>
            </a:r>
            <a:endParaRPr lang="cs-CZ" sz="2400" b="1" dirty="0">
              <a:solidFill>
                <a:srgbClr val="CC339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260" y="332656"/>
            <a:ext cx="113302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3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1158</Words>
  <Application>Microsoft Office PowerPoint</Application>
  <PresentationFormat>Předvádění na obrazovce (4:3)</PresentationFormat>
  <Paragraphs>261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Horizon 2020 Marie Skłodowska-Curie Actions Excellence,  Research, Training,  Skills, Mobility</vt:lpstr>
      <vt:lpstr>Prezentace aplikace PowerPoint</vt:lpstr>
      <vt:lpstr>Cíle programu MSCA  Marie Skłodowska-Curie Actions</vt:lpstr>
      <vt:lpstr>Typy akcí MSCA Marie Skłodowska-Curie Actions </vt:lpstr>
      <vt:lpstr>Výzvy pro jednotlivé typy akcí MSC http://ec.europa.eu/research/participants/portal/desktop/en/opportunities/h2020/index.html </vt:lpstr>
      <vt:lpstr>„Bottom –up“ přístup</vt:lpstr>
      <vt:lpstr>Hodnotící kritéria</vt:lpstr>
      <vt:lpstr>Formy projektů a definice</vt:lpstr>
      <vt:lpstr>Innovative Training Networks – ITN</vt:lpstr>
      <vt:lpstr>Innovative Training Networks ITN  moduly ETN, EID, EJD</vt:lpstr>
      <vt:lpstr>Moduly – ITN ETN, EID, EJD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Důležité odkazy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Skłodowska-Curie Actions</dc:title>
  <dc:creator>Anna Mittnerova</dc:creator>
  <cp:lastModifiedBy>aa aa</cp:lastModifiedBy>
  <cp:revision>87</cp:revision>
  <cp:lastPrinted>2013-12-04T08:07:56Z</cp:lastPrinted>
  <dcterms:created xsi:type="dcterms:W3CDTF">2013-11-23T18:26:22Z</dcterms:created>
  <dcterms:modified xsi:type="dcterms:W3CDTF">2014-02-19T07:54:52Z</dcterms:modified>
</cp:coreProperties>
</file>